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54"/>
  </p:notesMasterIdLst>
  <p:handoutMasterIdLst>
    <p:handoutMasterId r:id="rId55"/>
  </p:handoutMasterIdLst>
  <p:sldIdLst>
    <p:sldId id="412" r:id="rId2"/>
    <p:sldId id="415" r:id="rId3"/>
    <p:sldId id="430" r:id="rId4"/>
    <p:sldId id="468" r:id="rId5"/>
    <p:sldId id="466" r:id="rId6"/>
    <p:sldId id="461" r:id="rId7"/>
    <p:sldId id="465" r:id="rId8"/>
    <p:sldId id="475" r:id="rId9"/>
    <p:sldId id="435" r:id="rId10"/>
    <p:sldId id="467" r:id="rId11"/>
    <p:sldId id="471" r:id="rId12"/>
    <p:sldId id="473" r:id="rId13"/>
    <p:sldId id="476" r:id="rId14"/>
    <p:sldId id="469" r:id="rId15"/>
    <p:sldId id="464" r:id="rId16"/>
    <p:sldId id="480" r:id="rId17"/>
    <p:sldId id="522" r:id="rId18"/>
    <p:sldId id="489" r:id="rId19"/>
    <p:sldId id="490" r:id="rId20"/>
    <p:sldId id="432" r:id="rId21"/>
    <p:sldId id="482" r:id="rId22"/>
    <p:sldId id="494" r:id="rId23"/>
    <p:sldId id="487" r:id="rId24"/>
    <p:sldId id="493" r:id="rId25"/>
    <p:sldId id="491" r:id="rId26"/>
    <p:sldId id="267" r:id="rId27"/>
    <p:sldId id="516" r:id="rId28"/>
    <p:sldId id="517" r:id="rId29"/>
    <p:sldId id="520" r:id="rId30"/>
    <p:sldId id="521" r:id="rId31"/>
    <p:sldId id="495" r:id="rId32"/>
    <p:sldId id="486" r:id="rId33"/>
    <p:sldId id="499" r:id="rId34"/>
    <p:sldId id="502" r:id="rId35"/>
    <p:sldId id="501" r:id="rId36"/>
    <p:sldId id="503" r:id="rId37"/>
    <p:sldId id="504" r:id="rId38"/>
    <p:sldId id="505" r:id="rId39"/>
    <p:sldId id="506" r:id="rId40"/>
    <p:sldId id="507" r:id="rId41"/>
    <p:sldId id="508" r:id="rId42"/>
    <p:sldId id="509" r:id="rId43"/>
    <p:sldId id="511" r:id="rId44"/>
    <p:sldId id="513" r:id="rId45"/>
    <p:sldId id="510" r:id="rId46"/>
    <p:sldId id="512" r:id="rId47"/>
    <p:sldId id="514" r:id="rId48"/>
    <p:sldId id="515" r:id="rId49"/>
    <p:sldId id="524" r:id="rId50"/>
    <p:sldId id="523" r:id="rId51"/>
    <p:sldId id="433" r:id="rId52"/>
    <p:sldId id="449" r:id="rId53"/>
  </p:sldIdLst>
  <p:sldSz cx="12192000" cy="6858000"/>
  <p:notesSz cx="6858000" cy="9144000"/>
  <p:custDataLst>
    <p:tags r:id="rId56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p l" initials="kl" lastIdx="2" clrIdx="0"/>
  <p:cmAuthor id="2" name="CHUN-YU Huang" initials="CYH" lastIdx="1" clrIdx="1">
    <p:extLst>
      <p:ext uri="{19B8F6BF-5375-455C-9EA6-DF929625EA0E}">
        <p15:presenceInfo xmlns:p15="http://schemas.microsoft.com/office/powerpoint/2012/main" userId="b544a33382dea5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DD1"/>
    <a:srgbClr val="FBF8EF"/>
    <a:srgbClr val="074D03"/>
    <a:srgbClr val="BCC2C4"/>
    <a:srgbClr val="D7DBDC"/>
    <a:srgbClr val="37474F"/>
    <a:srgbClr val="0A7A04"/>
    <a:srgbClr val="0A8604"/>
    <a:srgbClr val="57C55A"/>
    <a:srgbClr val="0C99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2" autoAdjust="0"/>
    <p:restoredTop sz="87028" autoAdjust="0"/>
  </p:normalViewPr>
  <p:slideViewPr>
    <p:cSldViewPr snapToGrid="0">
      <p:cViewPr varScale="1">
        <p:scale>
          <a:sx n="74" d="100"/>
          <a:sy n="74" d="100"/>
        </p:scale>
        <p:origin x="902" y="-101"/>
      </p:cViewPr>
      <p:guideLst>
        <p:guide orient="horz" pos="2160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20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</a:t>
            </a:r>
            <a:r>
              <a:rPr lang="en-US" altLang="zh-TW" sz="20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2020</a:t>
            </a:r>
            <a:r>
              <a:rPr lang="zh-TW" altLang="en-US" sz="20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0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月人口比例圖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我國2020年6月人口數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dPt>
            <c:idx val="0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D3-4F5A-822E-F65B2D6BD1B4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D3-4F5A-822E-F65B2D6BD1B4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D3-4F5A-822E-F65B2D6BD1B4}"/>
              </c:ext>
            </c:extLst>
          </c:dPt>
          <c:dLbls>
            <c:dLbl>
              <c:idx val="0"/>
              <c:layout>
                <c:manualLayout>
                  <c:x val="0"/>
                  <c:y val="1.6371115596990303E-2"/>
                </c:manualLayout>
              </c:layout>
              <c:tx>
                <c:rich>
                  <a:bodyPr/>
                  <a:lstStyle/>
                  <a:p>
                    <a:fld id="{B1B823EC-BEDB-42CE-87D1-474404A6A4D4}" type="CATEGORYNAME">
                      <a:rPr lang="zh-TW" altLang="en-US">
                        <a:solidFill>
                          <a:schemeClr val="tx1"/>
                        </a:solidFill>
                      </a:rPr>
                      <a:pPr/>
                      <a:t>[類別名稱]</a:t>
                    </a:fld>
                    <a:r>
                      <a:rPr lang="zh-TW" altLang="en-US" baseline="0" dirty="0">
                        <a:solidFill>
                          <a:schemeClr val="tx1"/>
                        </a:solidFill>
                      </a:rPr>
                      <a:t>
</a:t>
                    </a:r>
                    <a:fld id="{A9AA74C0-F58C-40A2-91CD-AA1095E00B5B}" type="PERCENTAGE">
                      <a:rPr lang="en-US" altLang="zh-TW" baseline="0">
                        <a:solidFill>
                          <a:schemeClr val="tx1"/>
                        </a:solidFill>
                      </a:rPr>
                      <a:pPr/>
                      <a:t>[百分比]</a:t>
                    </a:fld>
                    <a:endParaRPr lang="zh-TW" altLang="en-US" baseline="0" dirty="0">
                      <a:solidFill>
                        <a:schemeClr val="tx1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063830571103701"/>
                      <c:h val="0.1418145640890532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ED3-4F5A-822E-F65B2D6BD1B4}"/>
                </c:ext>
              </c:extLst>
            </c:dLbl>
            <c:dLbl>
              <c:idx val="1"/>
              <c:layout>
                <c:manualLayout>
                  <c:x val="0.1230265207948756"/>
                  <c:y val="-9.897841289960131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994205413269204"/>
                      <c:h val="0.2594273264647104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ED3-4F5A-822E-F65B2D6BD1B4}"/>
                </c:ext>
              </c:extLst>
            </c:dLbl>
            <c:dLbl>
              <c:idx val="2"/>
              <c:layout>
                <c:manualLayout>
                  <c:x val="-0.16312389592468363"/>
                  <c:y val="0.1360836587350849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baseline="0">
                        <a:solidFill>
                          <a:srgbClr val="FFFF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defRPr>
                    </a:pPr>
                    <a:fld id="{252E3128-DEC9-4E5B-BD27-48BCAFE802F2}" type="CATEGORYNAME">
                      <a:rPr lang="zh-TW" altLang="en-US" sz="2200">
                        <a:solidFill>
                          <a:srgbClr val="FFFF00"/>
                        </a:solidFill>
                      </a:rPr>
                      <a:pPr>
                        <a:defRPr sz="2200" b="1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defRPr>
                      </a:pPr>
                      <a:t>[類別名稱]</a:t>
                    </a:fld>
                    <a:r>
                      <a:rPr lang="zh-TW" altLang="en-US" sz="2200" baseline="0" dirty="0">
                        <a:solidFill>
                          <a:srgbClr val="FFFF00"/>
                        </a:solidFill>
                      </a:rPr>
                      <a:t>
</a:t>
                    </a:r>
                    <a:fld id="{2C446F94-7D93-4FCA-945A-2A7C5A191C58}" type="PERCENTAGE">
                      <a:rPr lang="en-US" altLang="zh-TW" sz="2200" baseline="0">
                        <a:solidFill>
                          <a:srgbClr val="FFFF00"/>
                        </a:solidFill>
                      </a:rPr>
                      <a:pPr>
                        <a:defRPr sz="2200" b="1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defRPr>
                      </a:pPr>
                      <a:t>[百分比]</a:t>
                    </a:fld>
                    <a:endParaRPr lang="zh-TW" altLang="en-US" sz="2200" baseline="0" dirty="0">
                      <a:solidFill>
                        <a:srgbClr val="FFFF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baseline="0">
                      <a:solidFill>
                        <a:srgbClr val="FFFF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131319325280793"/>
                      <c:h val="0.2340174997154940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ED3-4F5A-822E-F65B2D6BD1B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19050" cap="flat" cmpd="sng" algn="ctr">
                  <a:solidFill>
                    <a:schemeClr val="dk1"/>
                  </a:solidFill>
                  <a:prstDash val="solid"/>
                  <a:miter lim="8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工作表1!$A$2:$A$4</c:f>
              <c:strCache>
                <c:ptCount val="3"/>
                <c:pt idx="0">
                  <c:v>7歲以下</c:v>
                </c:pt>
                <c:pt idx="1">
                  <c:v>8~64歲</c:v>
                </c:pt>
                <c:pt idx="2">
                  <c:v>65歲以上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1596225</c:v>
                </c:pt>
                <c:pt idx="1">
                  <c:v>18290873</c:v>
                </c:pt>
                <c:pt idx="2">
                  <c:v>3696725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ED3-4F5A-822E-F65B2D6BD1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3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dirty="0"/>
              <a:t>老人跌倒一年內影響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死亡率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工作表1!$A$2:$A$5</c:f>
              <c:strCache>
                <c:ptCount val="4"/>
                <c:pt idx="0">
                  <c:v>死亡</c:v>
                </c:pt>
                <c:pt idx="1">
                  <c:v>終生殘疾</c:v>
                </c:pt>
                <c:pt idx="2">
                  <c:v>不能獨立行走</c:v>
                </c:pt>
                <c:pt idx="3">
                  <c:v>其他</c:v>
                </c:pt>
              </c:strCache>
            </c:strRef>
          </c:cat>
          <c:val>
            <c:numRef>
              <c:f>工作表1!$B$2:$B$5</c:f>
              <c:numCache>
                <c:formatCode>0%</c:formatCode>
                <c:ptCount val="4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A3-4143-AF7B-82A79A5C05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30360336"/>
        <c:axId val="430338288"/>
      </c:barChart>
      <c:catAx>
        <c:axId val="4303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14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430338288"/>
        <c:crosses val="autoZero"/>
        <c:auto val="1"/>
        <c:lblAlgn val="ctr"/>
        <c:lblOffset val="100"/>
        <c:noMultiLvlLbl val="0"/>
      </c:catAx>
      <c:valAx>
        <c:axId val="430338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30360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療養院老人調查統計</a:t>
            </a:r>
          </a:p>
        </c:rich>
      </c:tx>
      <c:layout>
        <c:manualLayout>
          <c:xMode val="edge"/>
          <c:yMode val="edge"/>
          <c:x val="0.199593412388495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22080108057257597"/>
          <c:y val="0.11474426846370728"/>
          <c:w val="0.57325293372734809"/>
          <c:h val="0.72739068880104385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療養院老人的調查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c:spPr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884-49A0-9814-B8DFF7477E85}"/>
              </c:ext>
            </c:extLst>
          </c:dPt>
          <c:dPt>
            <c:idx val="1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000000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884-49A0-9814-B8DFF7477E85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884-49A0-9814-B8DFF7477E85}"/>
              </c:ext>
            </c:extLst>
          </c:dPt>
          <c:dPt>
            <c:idx val="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884-49A0-9814-B8DFF7477E85}"/>
              </c:ext>
            </c:extLst>
          </c:dPt>
          <c:dLbls>
            <c:dLbl>
              <c:idx val="0"/>
              <c:layout>
                <c:manualLayout>
                  <c:x val="-5.7574685778833547E-2"/>
                  <c:y val="0.1302287431852289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7478551388245"/>
                      <c:h val="0.1162821711618515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884-49A0-9814-B8DFF7477E85}"/>
                </c:ext>
              </c:extLst>
            </c:dLbl>
            <c:dLbl>
              <c:idx val="1"/>
              <c:layout>
                <c:manualLayout>
                  <c:x val="-0.12879730046219071"/>
                  <c:y val="-0.2053157142771436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884-49A0-9814-B8DFF7477E85}"/>
                </c:ext>
              </c:extLst>
            </c:dLbl>
            <c:dLbl>
              <c:idx val="2"/>
              <c:layout>
                <c:manualLayout>
                  <c:x val="0.19808081725384483"/>
                  <c:y val="0.1196269692235038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884-49A0-9814-B8DFF7477E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工作表1!$A$2:$A$4</c:f>
              <c:strCache>
                <c:ptCount val="3"/>
                <c:pt idx="0">
                  <c:v>視力受損</c:v>
                </c:pt>
                <c:pt idx="1">
                  <c:v>跌倒經驗</c:v>
                </c:pt>
                <c:pt idx="2">
                  <c:v>其他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7.0000000000000007E-2</c:v>
                </c:pt>
                <c:pt idx="1">
                  <c:v>0.6</c:v>
                </c:pt>
                <c:pt idx="2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884-49A0-9814-B8DFF7477E8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2.8302608246782112E-2"/>
          <c:y val="0.83951225908857552"/>
          <c:w val="0.96426983906969199"/>
          <c:h val="0.128174519848435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09T07:49:15.248" idx="1">
    <p:pos x="2569" y="3737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914CE5B-4798-4717-901B-E4388B663D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75DEC9E-7A7A-479C-8DAD-7D1647A238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CAFDD-2921-4599-8D8A-F07BE7BCBAF7}" type="datetimeFigureOut">
              <a:rPr lang="zh-TW" altLang="en-US" smtClean="0"/>
              <a:t>2021/10/27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FEA77B-1D20-492C-9AD3-9762D232F1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0EABBF-02F5-4B01-B1BC-32C0049CB6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44F50-AA9E-416D-972E-81E79E000C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98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8DF0A77-2099-4ED7-BBD0-DB514028A61B}" type="datetimeFigureOut">
              <a:rPr lang="zh-CN" altLang="en-US"/>
              <a:pPr>
                <a:defRPr/>
              </a:pPr>
              <a:t>2021/10/27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9B9ACD5-4993-490D-9F63-8857A175D7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5285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院長、主任、老師 大家好，很感謝在疫情期間抽出您們的寶貴時間來擔任我們的 專題口試評審委員。</a:t>
            </a:r>
            <a:b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而在開始介紹我們專題之前，</a:t>
            </a:r>
            <a:b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首先，感謝學校提供了學習資源來解決學習時碰上的困難。 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還有，我們的指導老師，也就是劉主任，提供了各種機會和方向，引導我們看見未來的可能性。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最後，也感謝，楊俊元學長，在他的帶領與推動下，我們大二時，就開始有了一些參賽經驗與成果。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817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那我們該以什麼樣的形式來協助高齡照護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422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我們很快想到骨折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骨質疏鬆已經是現今的文明病之一，</a:t>
            </a:r>
            <a:endParaRPr lang="en-US" altLang="zh-TW" dirty="0"/>
          </a:p>
          <a:p>
            <a:r>
              <a:rPr lang="zh-TW" altLang="en-US" dirty="0"/>
              <a:t>人的骨密度在</a:t>
            </a:r>
            <a:r>
              <a:rPr lang="en-US" altLang="zh-TW" dirty="0"/>
              <a:t>30</a:t>
            </a:r>
            <a:r>
              <a:rPr lang="zh-TW" altLang="en-US" dirty="0"/>
              <a:t>歲之後就開始不斷流失，特別是女性在停經後，因為</a:t>
            </a:r>
            <a:r>
              <a:rPr lang="zh-TW" altLang="en-US" b="0" i="0" dirty="0">
                <a:solidFill>
                  <a:srgbClr val="5A5A5A"/>
                </a:solidFill>
                <a:effectLst/>
                <a:latin typeface="proxima-nova"/>
              </a:rPr>
              <a:t>缺乏雌激素，</a:t>
            </a:r>
            <a:endParaRPr lang="en-US" altLang="zh-TW" b="0" i="0" dirty="0">
              <a:solidFill>
                <a:srgbClr val="5A5A5A"/>
              </a:solidFill>
              <a:effectLst/>
              <a:latin typeface="proxima-nova"/>
            </a:endParaRPr>
          </a:p>
          <a:p>
            <a:r>
              <a:rPr lang="zh-TW" altLang="en-US" b="0" i="0" dirty="0">
                <a:solidFill>
                  <a:srgbClr val="5A5A5A"/>
                </a:solidFill>
                <a:effectLst/>
                <a:latin typeface="proxima-nova"/>
              </a:rPr>
              <a:t>骨密度會原來</a:t>
            </a:r>
            <a:r>
              <a:rPr lang="en-US" altLang="zh-TW" b="0" i="0" dirty="0">
                <a:solidFill>
                  <a:srgbClr val="5A5A5A"/>
                </a:solidFill>
                <a:effectLst/>
                <a:latin typeface="proxima-nova"/>
              </a:rPr>
              <a:t>4~6</a:t>
            </a:r>
            <a:r>
              <a:rPr lang="zh-TW" altLang="en-US" b="0" i="0" dirty="0">
                <a:solidFill>
                  <a:srgbClr val="5A5A5A"/>
                </a:solidFill>
                <a:effectLst/>
                <a:latin typeface="proxima-nova"/>
              </a:rPr>
              <a:t>倍的速度流失，而不量的習慣也與骨密度流失息息相關。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根據衛福部統計當老人發生髖骨骨折一年內的影響</a:t>
            </a:r>
            <a:r>
              <a:rPr lang="en-US" altLang="zh-TW" dirty="0"/>
              <a:t>…</a:t>
            </a:r>
          </a:p>
          <a:p>
            <a:endParaRPr lang="en-US" altLang="zh-TW" dirty="0"/>
          </a:p>
          <a:p>
            <a:r>
              <a:rPr lang="zh-TW" altLang="en-US" dirty="0"/>
              <a:t>可怕的並不是骨折本身，而是臥床不起後產生的併發症狀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824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目前大多由專職照護的看護，來進行高齡照護。而今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存在著人力資源短缺且高成本的問題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，使得照護無法完善地落實。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935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我們應用現今最火紅的</a:t>
            </a:r>
            <a:r>
              <a:rPr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技術來提供 </a:t>
            </a:r>
            <a:r>
              <a:rPr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種不同的情緒 的辨識服務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，並通過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 網頁進行通報。在老人跌倒時的第一時間進行通報，把危害降到最低，以此協助高齡照護工作更加完善。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738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678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首要是讓被偵測者的情緒能夠被理解，次要則是讓人工智慧理解人類的情緒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269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504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根據這篇老人保健期刊的數據顯示在療養院有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60%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的老人有跌倒經驗，其中女性比例高於男性，而造成這種現狀的主因是因為高齡女性的骨密度普遍偏低所導致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同時也提到老人的心理與他們的健康息息相關。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834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505050"/>
                </a:solidFill>
                <a:effectLst/>
                <a:latin typeface="NexusSerif"/>
              </a:rPr>
              <a:t>接著，這篇研究主要是使用深度學習的聲音識別來進行居家檢測，主要是以 </a:t>
            </a:r>
            <a:r>
              <a:rPr lang="en-US" altLang="zh-TW" b="0" i="0" dirty="0">
                <a:solidFill>
                  <a:srgbClr val="505050"/>
                </a:solidFill>
                <a:effectLst/>
                <a:latin typeface="NexusSerif"/>
              </a:rPr>
              <a:t>CNN</a:t>
            </a:r>
            <a:r>
              <a:rPr lang="zh-TW" altLang="en-US" b="0" i="0" dirty="0">
                <a:solidFill>
                  <a:srgbClr val="505050"/>
                </a:solidFill>
                <a:effectLst/>
                <a:latin typeface="NexusSerif"/>
              </a:rPr>
              <a:t>模型、</a:t>
            </a:r>
            <a:r>
              <a:rPr lang="en-US" altLang="zh-TW" b="0" i="0" dirty="0">
                <a:solidFill>
                  <a:srgbClr val="505050"/>
                </a:solidFill>
                <a:effectLst/>
                <a:latin typeface="NexusSerif"/>
              </a:rPr>
              <a:t>LSTM</a:t>
            </a:r>
            <a:r>
              <a:rPr lang="zh-TW" altLang="en-US" b="0" i="0" dirty="0">
                <a:solidFill>
                  <a:srgbClr val="505050"/>
                </a:solidFill>
                <a:effectLst/>
                <a:latin typeface="NexusSerif"/>
              </a:rPr>
              <a:t>模型來進行實驗，就實驗結果來看 </a:t>
            </a:r>
            <a:r>
              <a:rPr lang="en-US" altLang="zh-TW" b="0" i="0" dirty="0">
                <a:solidFill>
                  <a:srgbClr val="505050"/>
                </a:solidFill>
                <a:effectLst/>
                <a:latin typeface="NexusSerif"/>
              </a:rPr>
              <a:t>CNN</a:t>
            </a:r>
            <a:r>
              <a:rPr lang="zh-TW" altLang="en-US" b="0" i="0" dirty="0">
                <a:solidFill>
                  <a:srgbClr val="505050"/>
                </a:solidFill>
                <a:effectLst/>
                <a:latin typeface="NexusSerif"/>
              </a:rPr>
              <a:t>模型 的聲音辨識效能遠大於</a:t>
            </a:r>
            <a:r>
              <a:rPr lang="en-US" altLang="zh-TW" b="0" i="0" dirty="0">
                <a:solidFill>
                  <a:srgbClr val="505050"/>
                </a:solidFill>
                <a:effectLst/>
                <a:latin typeface="NexusSerif"/>
              </a:rPr>
              <a:t>LSTM</a:t>
            </a:r>
            <a:r>
              <a:rPr lang="zh-TW" altLang="en-US" b="0" i="0" dirty="0">
                <a:solidFill>
                  <a:srgbClr val="505050"/>
                </a:solidFill>
                <a:effectLst/>
                <a:latin typeface="NexusSerif"/>
              </a:rPr>
              <a:t>模型。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251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具有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 Gate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Forget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的特殊單元，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Forget Gate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可以解決梯度消失的問題，本文採用雙推疊的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，最後在接全連接層。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115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346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246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先來看到第一代的系統構想，我們提供 笑聲、哭聲、尖叫聲 三種不同情緒的情緒辨識服務，我們首先會通過</a:t>
            </a:r>
            <a:endParaRPr lang="en-US" altLang="zh-TW" dirty="0"/>
          </a:p>
          <a:p>
            <a:r>
              <a:rPr lang="en-US" altLang="zh-TW" dirty="0"/>
              <a:t>APP</a:t>
            </a:r>
            <a:r>
              <a:rPr lang="zh-TW" altLang="en-US" dirty="0"/>
              <a:t>來進行收音，將收錄的聲音送往運端進行辨識，最後在通過</a:t>
            </a:r>
            <a:r>
              <a:rPr lang="en-US" altLang="zh-TW" dirty="0"/>
              <a:t>APP</a:t>
            </a:r>
          </a:p>
          <a:p>
            <a:r>
              <a:rPr lang="zh-TW" altLang="en-US" dirty="0"/>
              <a:t>以及</a:t>
            </a:r>
            <a:r>
              <a:rPr lang="en-US" altLang="zh-TW" dirty="0"/>
              <a:t>Line</a:t>
            </a:r>
            <a:r>
              <a:rPr lang="zh-TW" altLang="en-US" dirty="0"/>
              <a:t> 來對照護人員進行通知。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056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接著，我們針對老人加入新增兩種新情緒，分別是 呻吟以及哀號聲，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使用原來的模型訓練，但最佳的測試準確度只有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73.18%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我們都知道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卷積網路是一項非常強力的自動特徵選取方法</a:t>
            </a:r>
            <a:r>
              <a:rPr lang="zh-TW" altLang="zh-TW" sz="12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sz="1200" dirty="0"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但在資料樣型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太過於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發散或訓練資料集不足的狀況下</a:t>
            </a:r>
            <a:r>
              <a:rPr lang="zh-TW" altLang="zh-TW" sz="12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sz="1200" dirty="0"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往往會發生過擬合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，導致我們訓練準確度高，但測試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準確度不理想的情形發生。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664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因此我們使用經驗模態分解來改善過擬和的問題，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各種情緒聲音經過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EMD</a:t>
            </a:r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分解後，單一情緒訊號類型的一致性提升，</a:t>
            </a:r>
            <a:endParaRPr lang="en-US" altLang="zh-TW" sz="1800" dirty="0"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更</a:t>
            </a:r>
            <a:r>
              <a:rPr lang="zh-TW" altLang="en-US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有利於</a:t>
            </a:r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卷積網路進行</a:t>
            </a:r>
            <a:r>
              <a:rPr lang="zh-TW" altLang="en-US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情緒聲音</a:t>
            </a:r>
            <a:r>
              <a:rPr lang="zh-TW" altLang="en-US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的特徵選取</a:t>
            </a:r>
            <a:r>
              <a:rPr lang="zh-TW" altLang="en-US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，而我們測試準確度也來到 </a:t>
            </a:r>
            <a:r>
              <a:rPr lang="en-US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91.6%</a:t>
            </a:r>
            <a:r>
              <a:rPr lang="zh-TW" altLang="en-US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2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接下來要介紹情緒聲音辨識流程圖，我們首先會將音訊檔案作經驗模態分解</a:t>
            </a:r>
            <a:endParaRPr lang="en-US" altLang="zh-TW" dirty="0"/>
          </a:p>
          <a:p>
            <a:r>
              <a:rPr lang="zh-TW" altLang="en-US" dirty="0"/>
              <a:t>保留前三個分量，分別進行頻譜轉換，接著進行預測得到預測結果</a:t>
            </a:r>
            <a:endParaRPr lang="en-US" altLang="zh-TW" dirty="0"/>
          </a:p>
          <a:p>
            <a:r>
              <a:rPr lang="zh-TW" altLang="en-US" dirty="0"/>
              <a:t>，最後再經投票來得到我們最終決策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567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接著這裡看到的是使用者畫面，右邊的</a:t>
            </a:r>
            <a:r>
              <a:rPr lang="en-US" altLang="zh-TW" dirty="0"/>
              <a:t>List</a:t>
            </a:r>
            <a:r>
              <a:rPr lang="zh-TW" altLang="en-US" dirty="0"/>
              <a:t> 會將每個時間點發出的情緒一一記錄。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777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44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一開始 我們</a:t>
            </a:r>
            <a:r>
              <a:rPr lang="zh-TW" altLang="en-US" dirty="0"/>
              <a:t>針對</a:t>
            </a:r>
            <a:r>
              <a:rPr lang="en-US" altLang="zh-TW" dirty="0"/>
              <a:t>9</a:t>
            </a:r>
            <a:r>
              <a:rPr lang="zh-TW" altLang="en-US" dirty="0"/>
              <a:t>種不同的超參數進行微調，最終得到 </a:t>
            </a:r>
            <a:r>
              <a:rPr lang="en-US" altLang="zh-TW" dirty="0"/>
              <a:t>95.85%</a:t>
            </a:r>
            <a:r>
              <a:rPr lang="zh-TW" altLang="en-US" dirty="0"/>
              <a:t> 的測試準確率，以下是我們的實驗數據。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0029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如同前面提到的，我們延續原深度學習模型加入呻吟與嘆息聲得到</a:t>
            </a:r>
            <a:r>
              <a:rPr lang="en-US" altLang="zh-TW" dirty="0"/>
              <a:t>73.18%</a:t>
            </a:r>
            <a:r>
              <a:rPr lang="zh-TW" altLang="en-US" dirty="0"/>
              <a:t>的測試準確度。因此有了第二代的實驗設計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270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我們加入</a:t>
            </a:r>
            <a:r>
              <a:rPr lang="zh-TW" altLang="zh-TW" sz="1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經驗模態分解</a:t>
            </a:r>
            <a:r>
              <a:rPr lang="zh-TW" altLang="en-US" sz="1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，分別對頻譜類型、頻譜著色、學習率與批次大小進行辨識效能的測試，最後將三個分類器作集成式學習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470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83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2.1</a:t>
            </a:r>
            <a:r>
              <a:rPr lang="zh-TW" altLang="en-US" dirty="0"/>
              <a:t> 我們會將輸入的聲音統一轉為單聲道，通過經驗模態分解，分別進行頻譜類型對三個分量的模型辨識效能影響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952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這是頻譜著色對辨識效能影響的實驗數據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022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9779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https://www.youtube.com/watch?v=_rTR6OeVBso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6391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658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200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近年來有許多跨域的合作，瑪利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MUMU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就是其一，核心宗旨是為了</a:t>
            </a:r>
            <a:endParaRPr lang="en-US" altLang="zh-TW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讓心智障礙者找到 自我生命的尊嚴，通過與資訊科技</a:t>
            </a:r>
            <a:endParaRPr lang="en-US" altLang="zh-TW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合作，並將這些設計出的軟、硬體，拓展到這些心智障礙者的家中，讓</a:t>
            </a:r>
            <a:endParaRPr lang="en-US" altLang="zh-TW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他們體會生命的多元。</a:t>
            </a:r>
            <a:endParaRPr lang="en-US" altLang="zh-TW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064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右邊這張圖片是我們參訪瑪利亞的台中據點，</a:t>
            </a:r>
            <a:endParaRPr lang="en-US" altLang="zh-TW" dirty="0"/>
          </a:p>
          <a:p>
            <a:r>
              <a:rPr lang="zh-TW" altLang="en-US" dirty="0"/>
              <a:t>這裡主要收容的是重度、極重度的心智</a:t>
            </a:r>
            <a:r>
              <a:rPr lang="zh-TW" altLang="en-US" dirty="0">
                <a:solidFill>
                  <a:srgbClr val="FF0000"/>
                </a:solidFill>
              </a:rPr>
              <a:t>障礙院童，</a:t>
            </a:r>
            <a:r>
              <a:rPr lang="zh-TW" altLang="en-US" dirty="0"/>
              <a:t>這類的院童都無法通過言語以及</a:t>
            </a:r>
            <a:endParaRPr lang="en-US" altLang="zh-TW" dirty="0"/>
          </a:p>
          <a:p>
            <a:r>
              <a:rPr lang="zh-TW" altLang="en-US" dirty="0"/>
              <a:t>肢體動作來表達自己的想法，基本上只能通過院童的聲音來逐步了解他們的需求。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在沒有語言的前提下，聲音是我們與生俱來表達情緒的一種途徑，</a:t>
            </a:r>
            <a:endParaRPr lang="en-US" altLang="zh-TW" dirty="0"/>
          </a:p>
          <a:p>
            <a:r>
              <a:rPr lang="zh-TW" altLang="en-US" dirty="0"/>
              <a:t>因此我們才有了通過聲音來分析情緒的構想。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經歷這個參賽經驗，我們想讓這個構想實踐在</a:t>
            </a:r>
            <a:endParaRPr lang="en-US" altLang="zh-TW" dirty="0"/>
          </a:p>
          <a:p>
            <a:r>
              <a:rPr lang="zh-TW" altLang="en-US" dirty="0"/>
              <a:t>更多弱勢族群上，而首要服務目標的就是老人</a:t>
            </a:r>
            <a:r>
              <a:rPr lang="en-US" altLang="zh-TW" dirty="0"/>
              <a:t>…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705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接著，我們來談談背景吧</a:t>
            </a:r>
            <a:r>
              <a:rPr lang="en-US" altLang="zh-TW" dirty="0"/>
              <a:t>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851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95B72B2C-4028-4642-93E2-2EF5F5BF0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根據國家發展委員會資料顯示，台灣在</a:t>
            </a:r>
            <a:r>
              <a: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1993</a:t>
            </a:r>
            <a:r>
              <a:rPr lang="zh-TW" altLang="en-US" sz="12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年就成為成為高齡化社會，預估在</a:t>
            </a:r>
            <a:r>
              <a:rPr lang="en-US" altLang="zh-TW" sz="12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1200" b="1" i="0" u="none" strike="noStrike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年老年人口</a:t>
            </a:r>
            <a:endParaRPr lang="en-US" altLang="zh-TW" sz="1200" b="1" i="0" u="none" strike="noStrike" dirty="0">
              <a:solidFill>
                <a:srgbClr val="FFFF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u="none" strike="noStrike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會突破至總人口數的 </a:t>
            </a:r>
            <a:r>
              <a:rPr lang="en-US" altLang="zh-TW" sz="1200" b="1" i="0" u="none" strike="noStrike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lang="zh-TW" altLang="en-US" sz="1200" b="1" i="0" u="none" strike="noStrike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，邁入超高齡社會</a:t>
            </a:r>
            <a:r>
              <a:rPr lang="zh-TW" altLang="en-US" sz="12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那我們來看看現況，這是</a:t>
            </a:r>
            <a:r>
              <a:rPr lang="en-US" altLang="zh-TW" dirty="0"/>
              <a:t>2020</a:t>
            </a:r>
            <a:r>
              <a:rPr lang="zh-TW" altLang="en-US" dirty="0"/>
              <a:t>年</a:t>
            </a:r>
            <a:r>
              <a:rPr lang="en-US" altLang="zh-TW" dirty="0"/>
              <a:t>6</a:t>
            </a:r>
            <a:r>
              <a:rPr lang="zh-TW" altLang="en-US" dirty="0"/>
              <a:t>月 由內政部戶政司 人口比例調查的資料顯示，</a:t>
            </a:r>
            <a:endParaRPr lang="en-US" altLang="zh-TW" dirty="0"/>
          </a:p>
          <a:p>
            <a:r>
              <a:rPr lang="zh-TW" altLang="en-US" dirty="0"/>
              <a:t>目前</a:t>
            </a:r>
            <a:r>
              <a:rPr lang="en-US" altLang="zh-TW" dirty="0"/>
              <a:t>65</a:t>
            </a:r>
            <a:r>
              <a:rPr lang="zh-TW" altLang="en-US" dirty="0"/>
              <a:t>歲以上的人口佔總人口數的</a:t>
            </a:r>
            <a:r>
              <a:rPr lang="en-US" altLang="zh-TW" dirty="0"/>
              <a:t>16%</a:t>
            </a:r>
            <a:r>
              <a:rPr lang="zh-TW" altLang="en-US" dirty="0"/>
              <a:t>，大約是</a:t>
            </a:r>
            <a:r>
              <a:rPr lang="en-US" altLang="zh-TW" dirty="0"/>
              <a:t>368</a:t>
            </a:r>
            <a:r>
              <a:rPr lang="zh-TW" altLang="en-US" dirty="0"/>
              <a:t>萬人，</a:t>
            </a:r>
            <a:endParaRPr lang="en-US" altLang="zh-TW" dirty="0"/>
          </a:p>
          <a:p>
            <a:r>
              <a:rPr lang="zh-TW" altLang="en-US" dirty="0"/>
              <a:t>可以發現台灣非常有可能在</a:t>
            </a:r>
            <a:r>
              <a:rPr lang="en-US" altLang="zh-TW" dirty="0"/>
              <a:t>2025</a:t>
            </a:r>
            <a:r>
              <a:rPr lang="zh-TW" altLang="en-US" dirty="0"/>
              <a:t>年成為超高齡化社會。</a:t>
            </a:r>
            <a:endParaRPr lang="en-US" altLang="zh-TW" dirty="0"/>
          </a:p>
          <a:p>
            <a:r>
              <a:rPr lang="zh-TW" altLang="en-US" dirty="0"/>
              <a:t>由此可以體現出</a:t>
            </a:r>
            <a:r>
              <a:rPr lang="zh-TW" altLang="en-US" dirty="0">
                <a:solidFill>
                  <a:srgbClr val="FF0000"/>
                </a:solidFill>
              </a:rPr>
              <a:t>高齡照護</a:t>
            </a:r>
            <a:r>
              <a:rPr lang="zh-TW" altLang="en-US" dirty="0"/>
              <a:t>的重要性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99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95475-18F6-446F-BDDF-77A09884ECCE}" type="datetime1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E6EE-4033-4F3F-A866-667792DA36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972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C5D2DB-CC55-489D-86DB-D30B997504AD}" type="datetime1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275772" y="305217"/>
            <a:ext cx="635644" cy="635644"/>
            <a:chOff x="4241219" y="1574800"/>
            <a:chExt cx="3594100" cy="3594100"/>
          </a:xfrm>
        </p:grpSpPr>
        <p:sp>
          <p:nvSpPr>
            <p:cNvPr id="11" name="椭圆 10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7733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83E671-61F2-46A3-94AC-70B8AF52B1D4}" type="datetime1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8B21C-8687-4765-8BDB-C52167D1EB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139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E9AD6B-8B41-403B-A17C-57D0C60822DC}" type="datetime1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E633-5D98-42A7-B8B5-38C075D1D5E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576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1B21CB-CF93-4299-9EA6-1C9C2BDD6E24}" type="datetime1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3F693-9EE4-4A67-A7FA-E73A2989A7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908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987811-1FE1-43B6-90A5-0DFD06A457BB}" type="datetime1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DF288-10FE-4776-8760-57E7F945E0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68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F63FB9-AAE6-4DD6-A32A-8B719E9A2379}" type="datetime1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E6EE-4033-4F3F-A866-667792DA36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801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79388F-7E65-47E4-BC6C-55B43D0F2243}" type="datetime1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22633-1CFC-4744-B27B-E89ADF5F76A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001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66D2DA5-BA07-43DF-9B45-6BD9A883E403}" type="datetime1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63FA0-0751-4FD1-AA0A-BCFF0CDB5DE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36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13F4F59-3023-4C35-8583-0760453788D4}" type="datetime1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110D-3347-4AFC-839B-CCA40FE7844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877678" y="641207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3532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D523F4-A7C0-4442-8AF9-F39DA91F873D}" type="datetime1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8795-4A45-4CF6-A2F1-3F6184487F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17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9E7AC3-0357-45DA-8F5E-AFF2B084436F}" type="datetime1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58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C9AA02D-EE09-4BE1-8BA4-9789E2065E8F}" type="datetime1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0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A3AFA0-8E24-47FB-B0D6-EB90461D5DD9}" type="datetime1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040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点击收入标题文字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1E5E2F2-2A6B-4C00-A62B-CD834082A3DD}" type="datetime1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9E6EE-4033-4F3F-A866-667792DA36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164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57" r:id="rId8"/>
    <p:sldLayoutId id="2147483759" r:id="rId9"/>
    <p:sldLayoutId id="2147483758" r:id="rId10"/>
    <p:sldLayoutId id="2147483748" r:id="rId11"/>
    <p:sldLayoutId id="2147483749" r:id="rId12"/>
    <p:sldLayoutId id="2147483750" r:id="rId13"/>
    <p:sldLayoutId id="214748375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_rTR6OeVBso?feature=oembed" TargetMode="External"/><Relationship Id="rId4" Type="http://schemas.openxmlformats.org/officeDocument/2006/relationships/image" Target="../media/image4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ndc.gov.tw/Content_List.aspx?n=695E69E28C6AC7F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/>
        </p:nvGrpSpPr>
        <p:grpSpPr>
          <a:xfrm>
            <a:off x="7517172" y="765274"/>
            <a:ext cx="3105404" cy="3105404"/>
            <a:chOff x="4241219" y="1574800"/>
            <a:chExt cx="3594100" cy="3594100"/>
          </a:xfrm>
        </p:grpSpPr>
        <p:sp>
          <p:nvSpPr>
            <p:cNvPr id="72" name="椭圆 71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7779" y="1810317"/>
            <a:ext cx="2530553" cy="2530553"/>
            <a:chOff x="4241219" y="1574800"/>
            <a:chExt cx="3594100" cy="3594100"/>
          </a:xfrm>
        </p:grpSpPr>
        <p:sp>
          <p:nvSpPr>
            <p:cNvPr id="42" name="椭圆 41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949487" y="2063022"/>
            <a:ext cx="1452080" cy="1452080"/>
            <a:chOff x="4241219" y="1574800"/>
            <a:chExt cx="3594100" cy="3594100"/>
          </a:xfrm>
        </p:grpSpPr>
        <p:sp>
          <p:nvSpPr>
            <p:cNvPr id="27" name="椭圆 26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641104" y="3264882"/>
            <a:ext cx="1866392" cy="1866392"/>
            <a:chOff x="4241219" y="1574800"/>
            <a:chExt cx="3594100" cy="3594100"/>
          </a:xfrm>
        </p:grpSpPr>
        <p:sp>
          <p:nvSpPr>
            <p:cNvPr id="57" name="椭圆 56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BABA209E-2C95-431E-8BED-D8CE35E38625}"/>
              </a:ext>
            </a:extLst>
          </p:cNvPr>
          <p:cNvGrpSpPr/>
          <p:nvPr/>
        </p:nvGrpSpPr>
        <p:grpSpPr>
          <a:xfrm>
            <a:off x="2582713" y="372457"/>
            <a:ext cx="6276779" cy="5984839"/>
            <a:chOff x="3305493" y="638497"/>
            <a:chExt cx="5581014" cy="5581006"/>
          </a:xfrm>
        </p:grpSpPr>
        <p:sp>
          <p:nvSpPr>
            <p:cNvPr id="9" name="椭圆 8"/>
            <p:cNvSpPr/>
            <p:nvPr/>
          </p:nvSpPr>
          <p:spPr>
            <a:xfrm>
              <a:off x="3305493" y="638497"/>
              <a:ext cx="5581014" cy="5581006"/>
            </a:xfrm>
            <a:prstGeom prst="ellipse">
              <a:avLst/>
            </a:prstGeom>
            <a:solidFill>
              <a:srgbClr val="FBF8EF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812800" dist="38100" dir="2700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4102100" y="1130300"/>
              <a:ext cx="330200" cy="3302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8343900" y="4699000"/>
              <a:ext cx="330200" cy="3302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9342991" y="2915574"/>
            <a:ext cx="1708011" cy="1708011"/>
            <a:chOff x="4241219" y="1574800"/>
            <a:chExt cx="3594100" cy="3594100"/>
          </a:xfrm>
        </p:grpSpPr>
        <p:sp>
          <p:nvSpPr>
            <p:cNvPr id="87" name="椭圆 86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2" name="文本框 101"/>
          <p:cNvSpPr txBox="1"/>
          <p:nvPr/>
        </p:nvSpPr>
        <p:spPr>
          <a:xfrm rot="16200000">
            <a:off x="5283662" y="-697488"/>
            <a:ext cx="1015663" cy="6370215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Kartika" panose="02020503030404060203" pitchFamily="18" charset="0"/>
              </a:rPr>
              <a:t>智慧通報系統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Kartika" panose="02020503030404060203" pitchFamily="18" charset="0"/>
            </a:endParaRPr>
          </a:p>
        </p:txBody>
      </p:sp>
      <p:cxnSp>
        <p:nvCxnSpPr>
          <p:cNvPr id="107" name="直接连接符 106"/>
          <p:cNvCxnSpPr>
            <a:cxnSpLocks/>
          </p:cNvCxnSpPr>
          <p:nvPr/>
        </p:nvCxnSpPr>
        <p:spPr>
          <a:xfrm>
            <a:off x="4354877" y="3075593"/>
            <a:ext cx="290003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2C836EEF-04DA-4ADE-B6AA-E514DDC45309}"/>
              </a:ext>
            </a:extLst>
          </p:cNvPr>
          <p:cNvSpPr txBox="1"/>
          <p:nvPr/>
        </p:nvSpPr>
        <p:spPr>
          <a:xfrm>
            <a:off x="17457" y="5931753"/>
            <a:ext cx="4060129" cy="1451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i="0" u="none" strike="noStrike" dirty="0">
                <a:solidFill>
                  <a:srgbClr val="4E3B30"/>
                </a:solidFill>
                <a:effectLst/>
                <a:latin typeface="Avenir"/>
              </a:rPr>
              <a:t>系所 </a:t>
            </a:r>
            <a:r>
              <a:rPr lang="en-US" altLang="zh-TW" sz="2000" b="1" i="0" u="none" strike="noStrike" dirty="0">
                <a:solidFill>
                  <a:srgbClr val="4E3B30"/>
                </a:solidFill>
                <a:effectLst/>
                <a:latin typeface="Avenir"/>
              </a:rPr>
              <a:t>: </a:t>
            </a:r>
            <a:r>
              <a:rPr lang="zh-TW" altLang="en-US" sz="2000" b="1" i="0" u="none" strike="noStrike" dirty="0">
                <a:solidFill>
                  <a:srgbClr val="4E3B30"/>
                </a:solidFill>
                <a:effectLst/>
                <a:latin typeface="Avenir"/>
              </a:rPr>
              <a:t>靜宜大學資訊工程學系</a:t>
            </a:r>
            <a:endParaRPr lang="zh-TW" altLang="en-US" sz="20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zh-TW" altLang="en-US" sz="2000" b="1" i="0" u="none" strike="noStrike" dirty="0">
                <a:solidFill>
                  <a:srgbClr val="4E3B30"/>
                </a:solidFill>
                <a:effectLst/>
                <a:latin typeface="Avenir"/>
              </a:rPr>
              <a:t>指導老師 </a:t>
            </a:r>
            <a:r>
              <a:rPr lang="en-US" altLang="zh-TW" sz="2000" b="1" i="0" u="none" strike="noStrike" dirty="0">
                <a:solidFill>
                  <a:srgbClr val="4E3B30"/>
                </a:solidFill>
                <a:effectLst/>
                <a:latin typeface="Avenir"/>
              </a:rPr>
              <a:t>: </a:t>
            </a:r>
            <a:r>
              <a:rPr lang="zh-TW" altLang="en-US" sz="2000" b="1" i="0" u="none" strike="noStrike" dirty="0">
                <a:solidFill>
                  <a:srgbClr val="4E3B30"/>
                </a:solidFill>
                <a:effectLst/>
                <a:latin typeface="Avenir"/>
              </a:rPr>
              <a:t>劉志俊教授</a:t>
            </a:r>
            <a:endParaRPr lang="zh-TW" altLang="en-US" sz="2000" b="0" dirty="0">
              <a:effectLst/>
            </a:endParaRPr>
          </a:p>
          <a:p>
            <a:br>
              <a:rPr lang="zh-TW" altLang="en-US" sz="2000" dirty="0"/>
            </a:br>
            <a:endParaRPr lang="zh-TW" altLang="en-US" sz="2000" dirty="0"/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6CCA2AB2-0BBE-4D51-89E3-5380BA9AFCC2}"/>
              </a:ext>
            </a:extLst>
          </p:cNvPr>
          <p:cNvSpPr txBox="1"/>
          <p:nvPr/>
        </p:nvSpPr>
        <p:spPr>
          <a:xfrm>
            <a:off x="2568760" y="3134762"/>
            <a:ext cx="64078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使用經驗模態分解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及深</a:t>
            </a:r>
            <a:r>
              <a:rPr lang="zh-TW" altLang="en-US" sz="20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度學習</a:t>
            </a:r>
            <a:endParaRPr lang="zh-TW" altLang="en-US" sz="20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應用於雲終端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endParaRPr lang="zh-TW" altLang="en-US" sz="20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18E093CF-2F8A-427D-9646-7F02AA43D49D}"/>
              </a:ext>
            </a:extLst>
          </p:cNvPr>
          <p:cNvSpPr txBox="1"/>
          <p:nvPr/>
        </p:nvSpPr>
        <p:spPr>
          <a:xfrm>
            <a:off x="3328813" y="4479597"/>
            <a:ext cx="6486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rgbClr val="4E3B3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成員 </a:t>
            </a:r>
            <a:r>
              <a:rPr lang="en-US" altLang="zh-TW" sz="2400" b="1" i="0" u="none" strike="noStrike" dirty="0">
                <a:solidFill>
                  <a:srgbClr val="4E3B3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400" b="1" i="0" u="none" strike="noStrike" dirty="0">
                <a:solidFill>
                  <a:srgbClr val="4E3B3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黃駿瑜 許智淵 郭駿頤 林哲宇</a:t>
            </a:r>
            <a:endParaRPr lang="zh-TW" altLang="en-US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1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10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193557" y="89102"/>
            <a:ext cx="7787534" cy="7787534"/>
            <a:chOff x="4241219" y="1574800"/>
            <a:chExt cx="3594100" cy="3594100"/>
          </a:xfrm>
        </p:grpSpPr>
        <p:sp>
          <p:nvSpPr>
            <p:cNvPr id="3" name="椭圆 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584242" y="2917825"/>
              <a:ext cx="908054" cy="90805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4081723" y="1051869"/>
            <a:ext cx="4028554" cy="4028548"/>
          </a:xfrm>
          <a:prstGeom prst="ellipse">
            <a:avLst/>
          </a:prstGeom>
          <a:solidFill>
            <a:srgbClr val="FBF8EF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812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302857" y="954398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5017623" y="4733912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64"/>
          <p:cNvSpPr>
            <a:spLocks noChangeArrowheads="1"/>
          </p:cNvSpPr>
          <p:nvPr/>
        </p:nvSpPr>
        <p:spPr bwMode="auto">
          <a:xfrm>
            <a:off x="3954015" y="2503007"/>
            <a:ext cx="427989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問題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10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299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20EBB65-6C55-4DC2-A878-91C4D5917E56}"/>
              </a:ext>
            </a:extLst>
          </p:cNvPr>
          <p:cNvSpPr txBox="1"/>
          <p:nvPr/>
        </p:nvSpPr>
        <p:spPr>
          <a:xfrm>
            <a:off x="386627" y="543468"/>
            <a:ext cx="6802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老人髖骨骨折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2AAC2EA-4571-4FB3-87C4-6384355A6256}"/>
              </a:ext>
            </a:extLst>
          </p:cNvPr>
          <p:cNvGrpSpPr/>
          <p:nvPr/>
        </p:nvGrpSpPr>
        <p:grpSpPr>
          <a:xfrm>
            <a:off x="6744373" y="1005397"/>
            <a:ext cx="5189478" cy="5504323"/>
            <a:chOff x="1784077" y="1412815"/>
            <a:chExt cx="8001472" cy="4781994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02D61229-2AD4-4CED-B370-B1DD42067738}"/>
                </a:ext>
              </a:extLst>
            </p:cNvPr>
            <p:cNvSpPr txBox="1"/>
            <p:nvPr/>
          </p:nvSpPr>
          <p:spPr>
            <a:xfrm>
              <a:off x="1784077" y="5794699"/>
              <a:ext cx="76264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資料來源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衛福部 老人跌倒後一年追蹤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aphicFrame>
          <p:nvGraphicFramePr>
            <p:cNvPr id="6" name="圖表 5">
              <a:extLst>
                <a:ext uri="{FF2B5EF4-FFF2-40B4-BE49-F238E27FC236}">
                  <a16:creationId xmlns:a16="http://schemas.microsoft.com/office/drawing/2014/main" id="{C3BA55C2-EBDB-485A-8909-07C72D0321F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46608453"/>
                </p:ext>
              </p:extLst>
            </p:nvPr>
          </p:nvGraphicFramePr>
          <p:xfrm>
            <a:off x="1784077" y="1412815"/>
            <a:ext cx="8001472" cy="4225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B48CA9F-53AC-408A-AF4E-02B9D0E96372}"/>
              </a:ext>
            </a:extLst>
          </p:cNvPr>
          <p:cNvGrpSpPr/>
          <p:nvPr/>
        </p:nvGrpSpPr>
        <p:grpSpPr>
          <a:xfrm>
            <a:off x="258149" y="1647930"/>
            <a:ext cx="5837851" cy="4530179"/>
            <a:chOff x="2463980" y="474277"/>
            <a:chExt cx="7056382" cy="5756808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83381A81-FEB6-4879-8C34-A265AFD790EB}"/>
                </a:ext>
              </a:extLst>
            </p:cNvPr>
            <p:cNvSpPr/>
            <p:nvPr/>
          </p:nvSpPr>
          <p:spPr>
            <a:xfrm>
              <a:off x="4148299" y="2474407"/>
              <a:ext cx="3687745" cy="1748413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074D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000" dirty="0">
                  <a:solidFill>
                    <a:srgbClr val="FFC000"/>
                  </a:solidFill>
                </a:rPr>
                <a:t>骨質疏鬆</a:t>
              </a:r>
            </a:p>
          </p:txBody>
        </p:sp>
        <p:sp>
          <p:nvSpPr>
            <p:cNvPr id="15" name="流程圖: 決策 14">
              <a:extLst>
                <a:ext uri="{FF2B5EF4-FFF2-40B4-BE49-F238E27FC236}">
                  <a16:creationId xmlns:a16="http://schemas.microsoft.com/office/drawing/2014/main" id="{F541B452-A207-49C4-98B9-5BDEE9654FCD}"/>
                </a:ext>
              </a:extLst>
            </p:cNvPr>
            <p:cNvSpPr/>
            <p:nvPr/>
          </p:nvSpPr>
          <p:spPr>
            <a:xfrm>
              <a:off x="6015267" y="474277"/>
              <a:ext cx="3505095" cy="2271857"/>
            </a:xfrm>
            <a:prstGeom prst="flowChartDecision">
              <a:avLst/>
            </a:prstGeom>
            <a:solidFill>
              <a:schemeClr val="accent5">
                <a:alpha val="50000"/>
              </a:schemeClr>
            </a:solidFill>
            <a:ln>
              <a:solidFill>
                <a:srgbClr val="074D03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spc="1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鈣質攝取不足</a:t>
              </a:r>
            </a:p>
          </p:txBody>
        </p:sp>
        <p:sp>
          <p:nvSpPr>
            <p:cNvPr id="16" name="流程圖: 決策 15">
              <a:extLst>
                <a:ext uri="{FF2B5EF4-FFF2-40B4-BE49-F238E27FC236}">
                  <a16:creationId xmlns:a16="http://schemas.microsoft.com/office/drawing/2014/main" id="{6CCA85DE-B288-490B-92E8-1D640EC9967C}"/>
                </a:ext>
              </a:extLst>
            </p:cNvPr>
            <p:cNvSpPr/>
            <p:nvPr/>
          </p:nvSpPr>
          <p:spPr>
            <a:xfrm>
              <a:off x="2463980" y="3959231"/>
              <a:ext cx="3213343" cy="2271854"/>
            </a:xfrm>
            <a:prstGeom prst="flowChartDecision">
              <a:avLst/>
            </a:prstGeom>
            <a:solidFill>
              <a:schemeClr val="accent5">
                <a:alpha val="50000"/>
              </a:schemeClr>
            </a:solidFill>
            <a:ln>
              <a:solidFill>
                <a:srgbClr val="074D03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spc="1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缺乏運動</a:t>
              </a:r>
            </a:p>
          </p:txBody>
        </p:sp>
        <p:sp>
          <p:nvSpPr>
            <p:cNvPr id="17" name="流程圖: 決策 16">
              <a:extLst>
                <a:ext uri="{FF2B5EF4-FFF2-40B4-BE49-F238E27FC236}">
                  <a16:creationId xmlns:a16="http://schemas.microsoft.com/office/drawing/2014/main" id="{2F809DEA-AD21-4A6B-8FA3-5D1E56E3F03D}"/>
                </a:ext>
              </a:extLst>
            </p:cNvPr>
            <p:cNvSpPr/>
            <p:nvPr/>
          </p:nvSpPr>
          <p:spPr>
            <a:xfrm>
              <a:off x="6270173" y="3959231"/>
              <a:ext cx="3250189" cy="2271854"/>
            </a:xfrm>
            <a:prstGeom prst="flowChartDecision">
              <a:avLst/>
            </a:prstGeom>
            <a:solidFill>
              <a:schemeClr val="accent5">
                <a:alpha val="50000"/>
              </a:schemeClr>
            </a:solidFill>
            <a:ln>
              <a:solidFill>
                <a:srgbClr val="074D03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spc="1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飲酒過量</a:t>
              </a:r>
            </a:p>
          </p:txBody>
        </p:sp>
        <p:sp>
          <p:nvSpPr>
            <p:cNvPr id="18" name="流程圖: 決策 17">
              <a:extLst>
                <a:ext uri="{FF2B5EF4-FFF2-40B4-BE49-F238E27FC236}">
                  <a16:creationId xmlns:a16="http://schemas.microsoft.com/office/drawing/2014/main" id="{2FBB828C-1649-4274-B239-AC12104661CD}"/>
                </a:ext>
              </a:extLst>
            </p:cNvPr>
            <p:cNvSpPr/>
            <p:nvPr/>
          </p:nvSpPr>
          <p:spPr>
            <a:xfrm>
              <a:off x="2463980" y="474277"/>
              <a:ext cx="3463638" cy="2271855"/>
            </a:xfrm>
            <a:prstGeom prst="flowChartDecision">
              <a:avLst/>
            </a:prstGeom>
            <a:solidFill>
              <a:schemeClr val="accent5">
                <a:alpha val="50000"/>
              </a:schemeClr>
            </a:solidFill>
            <a:ln>
              <a:solidFill>
                <a:srgbClr val="074D03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spc="1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抽菸</a:t>
              </a: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11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4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642C09E-5C49-46F8-B794-3D46A33BD667}"/>
              </a:ext>
            </a:extLst>
          </p:cNvPr>
          <p:cNvSpPr txBox="1"/>
          <p:nvPr/>
        </p:nvSpPr>
        <p:spPr>
          <a:xfrm>
            <a:off x="965200" y="670560"/>
            <a:ext cx="1073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現有解決辦法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B4F57C4-B9E1-452E-83FE-71BA16EE86CD}"/>
              </a:ext>
            </a:extLst>
          </p:cNvPr>
          <p:cNvSpPr txBox="1"/>
          <p:nvPr/>
        </p:nvSpPr>
        <p:spPr>
          <a:xfrm>
            <a:off x="965200" y="1788160"/>
            <a:ext cx="99872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目前大多由專職照護的看護，來進行</a:t>
            </a:r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高齡照護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。而今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存在著人力資源短缺且高成本的問題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，使得照護無法完善地落實。</a:t>
            </a:r>
          </a:p>
          <a:p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6F57BB-1995-4392-B63A-B4DC757EF7D2}"/>
              </a:ext>
            </a:extLst>
          </p:cNvPr>
          <p:cNvSpPr/>
          <p:nvPr/>
        </p:nvSpPr>
        <p:spPr>
          <a:xfrm>
            <a:off x="965200" y="1505446"/>
            <a:ext cx="9784080" cy="744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12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66" y="3347975"/>
            <a:ext cx="5838613" cy="326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57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642C09E-5C49-46F8-B794-3D46A33BD667}"/>
              </a:ext>
            </a:extLst>
          </p:cNvPr>
          <p:cNvSpPr txBox="1"/>
          <p:nvPr/>
        </p:nvSpPr>
        <p:spPr>
          <a:xfrm>
            <a:off x="965200" y="670560"/>
            <a:ext cx="1073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我們的解決辦法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B4F57C4-B9E1-452E-83FE-71BA16EE86CD}"/>
              </a:ext>
            </a:extLst>
          </p:cNvPr>
          <p:cNvSpPr txBox="1"/>
          <p:nvPr/>
        </p:nvSpPr>
        <p:spPr>
          <a:xfrm>
            <a:off x="965200" y="1788160"/>
            <a:ext cx="9987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通過聲音進行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辨識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種不同的情緒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，並且在終端裝置上進行分析後及時通報，以此協助照護人員的工作更加完善。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6F57BB-1995-4392-B63A-B4DC757EF7D2}"/>
              </a:ext>
            </a:extLst>
          </p:cNvPr>
          <p:cNvSpPr/>
          <p:nvPr/>
        </p:nvSpPr>
        <p:spPr>
          <a:xfrm>
            <a:off x="965200" y="1505446"/>
            <a:ext cx="9784080" cy="744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13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92444" l="6667" r="93778">
                        <a14:foregroundMark x1="23556" y1="13778" x2="23556" y2="13778"/>
                        <a14:foregroundMark x1="39111" y1="12889" x2="39111" y2="12889"/>
                        <a14:foregroundMark x1="50667" y1="12000" x2="50667" y2="12000"/>
                        <a14:foregroundMark x1="28444" y1="28000" x2="28444" y2="28000"/>
                        <a14:foregroundMark x1="6667" y1="55111" x2="6667" y2="55111"/>
                        <a14:foregroundMark x1="88000" y1="54667" x2="88000" y2="54667"/>
                        <a14:foregroundMark x1="93778" y1="43111" x2="93778" y2="43111"/>
                        <a14:foregroundMark x1="86667" y1="92444" x2="86667" y2="92444"/>
                        <a14:foregroundMark x1="38222" y1="73778" x2="38222" y2="73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6047" y="3414713"/>
            <a:ext cx="3306762" cy="33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84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193557" y="89102"/>
            <a:ext cx="7787534" cy="7787534"/>
            <a:chOff x="4241219" y="1574800"/>
            <a:chExt cx="3594100" cy="3594100"/>
          </a:xfrm>
        </p:grpSpPr>
        <p:sp>
          <p:nvSpPr>
            <p:cNvPr id="3" name="椭圆 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584242" y="2917825"/>
              <a:ext cx="908054" cy="90805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4081723" y="1051869"/>
            <a:ext cx="4028554" cy="4028548"/>
          </a:xfrm>
          <a:prstGeom prst="ellipse">
            <a:avLst/>
          </a:prstGeom>
          <a:solidFill>
            <a:srgbClr val="FBF8EF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812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302857" y="954398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5017623" y="4733912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64"/>
          <p:cNvSpPr>
            <a:spLocks noChangeArrowheads="1"/>
          </p:cNvSpPr>
          <p:nvPr/>
        </p:nvSpPr>
        <p:spPr bwMode="auto">
          <a:xfrm>
            <a:off x="3954015" y="2503007"/>
            <a:ext cx="427989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重要性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14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07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25">
            <a:extLst>
              <a:ext uri="{FF2B5EF4-FFF2-40B4-BE49-F238E27FC236}">
                <a16:creationId xmlns:a16="http://schemas.microsoft.com/office/drawing/2014/main" id="{38CE5B1D-3DDD-440B-B4F0-F2665FB99D1E}"/>
              </a:ext>
            </a:extLst>
          </p:cNvPr>
          <p:cNvGrpSpPr/>
          <p:nvPr/>
        </p:nvGrpSpPr>
        <p:grpSpPr>
          <a:xfrm>
            <a:off x="11139060" y="4133532"/>
            <a:ext cx="1452080" cy="1452080"/>
            <a:chOff x="4241219" y="1574800"/>
            <a:chExt cx="3594100" cy="3594100"/>
          </a:xfrm>
        </p:grpSpPr>
        <p:sp>
          <p:nvSpPr>
            <p:cNvPr id="19" name="椭圆 26">
              <a:extLst>
                <a:ext uri="{FF2B5EF4-FFF2-40B4-BE49-F238E27FC236}">
                  <a16:creationId xmlns:a16="http://schemas.microsoft.com/office/drawing/2014/main" id="{E1F69F3F-D06F-4BC6-BD79-9B39255BFC2E}"/>
                </a:ext>
              </a:extLst>
            </p:cNvPr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27">
              <a:extLst>
                <a:ext uri="{FF2B5EF4-FFF2-40B4-BE49-F238E27FC236}">
                  <a16:creationId xmlns:a16="http://schemas.microsoft.com/office/drawing/2014/main" id="{ED25D493-265D-4BEF-A658-77D3D9BF10D4}"/>
                </a:ext>
              </a:extLst>
            </p:cNvPr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8">
              <a:extLst>
                <a:ext uri="{FF2B5EF4-FFF2-40B4-BE49-F238E27FC236}">
                  <a16:creationId xmlns:a16="http://schemas.microsoft.com/office/drawing/2014/main" id="{07C407BD-B634-4B36-97F5-263CAFB82F85}"/>
                </a:ext>
              </a:extLst>
            </p:cNvPr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9">
              <a:extLst>
                <a:ext uri="{FF2B5EF4-FFF2-40B4-BE49-F238E27FC236}">
                  <a16:creationId xmlns:a16="http://schemas.microsoft.com/office/drawing/2014/main" id="{D7DF2CD3-AF64-4F7E-A409-EB5F1B22E12E}"/>
                </a:ext>
              </a:extLst>
            </p:cNvPr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30">
              <a:extLst>
                <a:ext uri="{FF2B5EF4-FFF2-40B4-BE49-F238E27FC236}">
                  <a16:creationId xmlns:a16="http://schemas.microsoft.com/office/drawing/2014/main" id="{75B0343B-8351-4E5C-B2B7-8579C4C4A4B2}"/>
                </a:ext>
              </a:extLst>
            </p:cNvPr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31">
              <a:extLst>
                <a:ext uri="{FF2B5EF4-FFF2-40B4-BE49-F238E27FC236}">
                  <a16:creationId xmlns:a16="http://schemas.microsoft.com/office/drawing/2014/main" id="{C8EC8BAD-CF54-4E7A-BA87-1139AA3059C2}"/>
                </a:ext>
              </a:extLst>
            </p:cNvPr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32">
              <a:extLst>
                <a:ext uri="{FF2B5EF4-FFF2-40B4-BE49-F238E27FC236}">
                  <a16:creationId xmlns:a16="http://schemas.microsoft.com/office/drawing/2014/main" id="{BA1EBA59-0119-418E-B5D8-A095DA67A5B7}"/>
                </a:ext>
              </a:extLst>
            </p:cNvPr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33">
              <a:extLst>
                <a:ext uri="{FF2B5EF4-FFF2-40B4-BE49-F238E27FC236}">
                  <a16:creationId xmlns:a16="http://schemas.microsoft.com/office/drawing/2014/main" id="{B1A61D74-488D-4A36-9181-70CCAED0602F}"/>
                </a:ext>
              </a:extLst>
            </p:cNvPr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34">
              <a:extLst>
                <a:ext uri="{FF2B5EF4-FFF2-40B4-BE49-F238E27FC236}">
                  <a16:creationId xmlns:a16="http://schemas.microsoft.com/office/drawing/2014/main" id="{6496C83A-B1ED-421F-8DE3-CD761E6065A8}"/>
                </a:ext>
              </a:extLst>
            </p:cNvPr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35">
              <a:extLst>
                <a:ext uri="{FF2B5EF4-FFF2-40B4-BE49-F238E27FC236}">
                  <a16:creationId xmlns:a16="http://schemas.microsoft.com/office/drawing/2014/main" id="{A09B9231-1677-4E30-8A1C-9D33183BBC07}"/>
                </a:ext>
              </a:extLst>
            </p:cNvPr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36">
              <a:extLst>
                <a:ext uri="{FF2B5EF4-FFF2-40B4-BE49-F238E27FC236}">
                  <a16:creationId xmlns:a16="http://schemas.microsoft.com/office/drawing/2014/main" id="{939E24D3-9335-45DF-904D-989DB32F8633}"/>
                </a:ext>
              </a:extLst>
            </p:cNvPr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37">
              <a:extLst>
                <a:ext uri="{FF2B5EF4-FFF2-40B4-BE49-F238E27FC236}">
                  <a16:creationId xmlns:a16="http://schemas.microsoft.com/office/drawing/2014/main" id="{22A7D2BA-0CDB-49AB-811A-E51A9582F3BE}"/>
                </a:ext>
              </a:extLst>
            </p:cNvPr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8">
              <a:extLst>
                <a:ext uri="{FF2B5EF4-FFF2-40B4-BE49-F238E27FC236}">
                  <a16:creationId xmlns:a16="http://schemas.microsoft.com/office/drawing/2014/main" id="{E221ED07-C4E4-4154-8CE5-2100ECE497B7}"/>
                </a:ext>
              </a:extLst>
            </p:cNvPr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9">
              <a:extLst>
                <a:ext uri="{FF2B5EF4-FFF2-40B4-BE49-F238E27FC236}">
                  <a16:creationId xmlns:a16="http://schemas.microsoft.com/office/drawing/2014/main" id="{293F0B94-0162-4E4F-8E31-8D74056DAB23}"/>
                </a:ext>
              </a:extLst>
            </p:cNvPr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85E9B784-7757-4D73-A48C-58880B614735}"/>
              </a:ext>
            </a:extLst>
          </p:cNvPr>
          <p:cNvSpPr txBox="1"/>
          <p:nvPr/>
        </p:nvSpPr>
        <p:spPr>
          <a:xfrm>
            <a:off x="581987" y="433824"/>
            <a:ext cx="608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spc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專題重要性</a:t>
            </a:r>
          </a:p>
        </p:txBody>
      </p:sp>
      <p:grpSp>
        <p:nvGrpSpPr>
          <p:cNvPr id="3" name="组合 70">
            <a:extLst>
              <a:ext uri="{FF2B5EF4-FFF2-40B4-BE49-F238E27FC236}">
                <a16:creationId xmlns:a16="http://schemas.microsoft.com/office/drawing/2014/main" id="{BC73A56E-D217-4D1F-BC09-CCF91BA7C47C}"/>
              </a:ext>
            </a:extLst>
          </p:cNvPr>
          <p:cNvGrpSpPr/>
          <p:nvPr/>
        </p:nvGrpSpPr>
        <p:grpSpPr>
          <a:xfrm>
            <a:off x="9249993" y="4782699"/>
            <a:ext cx="3105404" cy="3105404"/>
            <a:chOff x="4241219" y="1574800"/>
            <a:chExt cx="3594100" cy="3594100"/>
          </a:xfrm>
        </p:grpSpPr>
        <p:sp>
          <p:nvSpPr>
            <p:cNvPr id="4" name="椭圆 71">
              <a:extLst>
                <a:ext uri="{FF2B5EF4-FFF2-40B4-BE49-F238E27FC236}">
                  <a16:creationId xmlns:a16="http://schemas.microsoft.com/office/drawing/2014/main" id="{C03AD579-A602-45EA-9795-09A5EBD61CB3}"/>
                </a:ext>
              </a:extLst>
            </p:cNvPr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72">
              <a:extLst>
                <a:ext uri="{FF2B5EF4-FFF2-40B4-BE49-F238E27FC236}">
                  <a16:creationId xmlns:a16="http://schemas.microsoft.com/office/drawing/2014/main" id="{D95AE5C7-90CF-491E-BD5C-0E9494CFF5BF}"/>
                </a:ext>
              </a:extLst>
            </p:cNvPr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73">
              <a:extLst>
                <a:ext uri="{FF2B5EF4-FFF2-40B4-BE49-F238E27FC236}">
                  <a16:creationId xmlns:a16="http://schemas.microsoft.com/office/drawing/2014/main" id="{C5B3959C-DA8D-4F44-BF80-1042AD4B1E72}"/>
                </a:ext>
              </a:extLst>
            </p:cNvPr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74">
              <a:extLst>
                <a:ext uri="{FF2B5EF4-FFF2-40B4-BE49-F238E27FC236}">
                  <a16:creationId xmlns:a16="http://schemas.microsoft.com/office/drawing/2014/main" id="{C8F86A5F-0574-4C32-9412-481A520FD971}"/>
                </a:ext>
              </a:extLst>
            </p:cNvPr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5">
              <a:extLst>
                <a:ext uri="{FF2B5EF4-FFF2-40B4-BE49-F238E27FC236}">
                  <a16:creationId xmlns:a16="http://schemas.microsoft.com/office/drawing/2014/main" id="{6F1E5FEC-28FE-4955-A251-2E741D67A333}"/>
                </a:ext>
              </a:extLst>
            </p:cNvPr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76">
              <a:extLst>
                <a:ext uri="{FF2B5EF4-FFF2-40B4-BE49-F238E27FC236}">
                  <a16:creationId xmlns:a16="http://schemas.microsoft.com/office/drawing/2014/main" id="{350FE84E-74F2-4DAF-9898-0013898F9965}"/>
                </a:ext>
              </a:extLst>
            </p:cNvPr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77">
              <a:extLst>
                <a:ext uri="{FF2B5EF4-FFF2-40B4-BE49-F238E27FC236}">
                  <a16:creationId xmlns:a16="http://schemas.microsoft.com/office/drawing/2014/main" id="{7D679F22-33B8-4912-84A4-ED2BD8E31C70}"/>
                </a:ext>
              </a:extLst>
            </p:cNvPr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78">
              <a:extLst>
                <a:ext uri="{FF2B5EF4-FFF2-40B4-BE49-F238E27FC236}">
                  <a16:creationId xmlns:a16="http://schemas.microsoft.com/office/drawing/2014/main" id="{33D875C8-A8CD-4FAC-83DF-CD82B84E3B4C}"/>
                </a:ext>
              </a:extLst>
            </p:cNvPr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79">
              <a:extLst>
                <a:ext uri="{FF2B5EF4-FFF2-40B4-BE49-F238E27FC236}">
                  <a16:creationId xmlns:a16="http://schemas.microsoft.com/office/drawing/2014/main" id="{C7D0D21E-9C00-4D3E-9BDC-37A3BC9E6B78}"/>
                </a:ext>
              </a:extLst>
            </p:cNvPr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80">
              <a:extLst>
                <a:ext uri="{FF2B5EF4-FFF2-40B4-BE49-F238E27FC236}">
                  <a16:creationId xmlns:a16="http://schemas.microsoft.com/office/drawing/2014/main" id="{4709877D-0C09-478B-A91A-E87E1F7FD396}"/>
                </a:ext>
              </a:extLst>
            </p:cNvPr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81">
              <a:extLst>
                <a:ext uri="{FF2B5EF4-FFF2-40B4-BE49-F238E27FC236}">
                  <a16:creationId xmlns:a16="http://schemas.microsoft.com/office/drawing/2014/main" id="{703F0EFC-ED81-408F-9F96-F839D408CA27}"/>
                </a:ext>
              </a:extLst>
            </p:cNvPr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82">
              <a:extLst>
                <a:ext uri="{FF2B5EF4-FFF2-40B4-BE49-F238E27FC236}">
                  <a16:creationId xmlns:a16="http://schemas.microsoft.com/office/drawing/2014/main" id="{BD35B22B-E902-41D1-9369-E09EBF4134D6}"/>
                </a:ext>
              </a:extLst>
            </p:cNvPr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83">
              <a:extLst>
                <a:ext uri="{FF2B5EF4-FFF2-40B4-BE49-F238E27FC236}">
                  <a16:creationId xmlns:a16="http://schemas.microsoft.com/office/drawing/2014/main" id="{F722A4F2-CE83-40B3-B0FC-628C8FDB84E3}"/>
                </a:ext>
              </a:extLst>
            </p:cNvPr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84">
              <a:extLst>
                <a:ext uri="{FF2B5EF4-FFF2-40B4-BE49-F238E27FC236}">
                  <a16:creationId xmlns:a16="http://schemas.microsoft.com/office/drawing/2014/main" id="{32328368-07A7-46F5-A529-97CC5F27C134}"/>
                </a:ext>
              </a:extLst>
            </p:cNvPr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B6938DD-BAC0-4AC3-8EAA-2EF6FE9CA713}"/>
              </a:ext>
            </a:extLst>
          </p:cNvPr>
          <p:cNvSpPr txBox="1"/>
          <p:nvPr/>
        </p:nvSpPr>
        <p:spPr>
          <a:xfrm>
            <a:off x="273980" y="1568237"/>
            <a:ext cx="573450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發出情緒聲音的患者也能有   讓他人理解的機會</a:t>
            </a:r>
          </a:p>
          <a:p>
            <a:pPr>
              <a:lnSpc>
                <a:spcPct val="1500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人工智慧也能理解人的情緒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提高社會之間的相互關懷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投影片編號版面配置區 3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15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36" name="圖片 35" descr="什麼是家？（說的太好了！催人淚下） – 一杯咖啡一篇文章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16" y="1752799"/>
            <a:ext cx="5846156" cy="345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9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995594" y="38971"/>
            <a:ext cx="7787534" cy="7787534"/>
            <a:chOff x="4241219" y="1574800"/>
            <a:chExt cx="3594100" cy="3594100"/>
          </a:xfrm>
        </p:grpSpPr>
        <p:sp>
          <p:nvSpPr>
            <p:cNvPr id="3" name="椭圆 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584242" y="2917825"/>
              <a:ext cx="908054" cy="90805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605072" y="3152932"/>
            <a:ext cx="1048158" cy="1048158"/>
            <a:chOff x="4241219" y="1574800"/>
            <a:chExt cx="3594100" cy="3594100"/>
          </a:xfrm>
        </p:grpSpPr>
        <p:sp>
          <p:nvSpPr>
            <p:cNvPr id="18" name="椭圆 17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216892" y="3318583"/>
            <a:ext cx="1347221" cy="1347221"/>
            <a:chOff x="4241219" y="1574800"/>
            <a:chExt cx="3594100" cy="3594100"/>
          </a:xfrm>
        </p:grpSpPr>
        <p:sp>
          <p:nvSpPr>
            <p:cNvPr id="33" name="椭圆 3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4081723" y="1051869"/>
            <a:ext cx="4028554" cy="4028548"/>
          </a:xfrm>
          <a:prstGeom prst="ellipse">
            <a:avLst/>
          </a:prstGeom>
          <a:solidFill>
            <a:srgbClr val="FBF8EF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812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3938596" y="2944045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742071" y="3982869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64"/>
          <p:cNvSpPr>
            <a:spLocks noChangeArrowheads="1"/>
          </p:cNvSpPr>
          <p:nvPr/>
        </p:nvSpPr>
        <p:spPr bwMode="auto">
          <a:xfrm>
            <a:off x="4481012" y="2588553"/>
            <a:ext cx="325471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相關研究</a:t>
            </a:r>
            <a:endParaRPr lang="zh-CN" altLang="en-US" sz="6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0" name="投影片編號版面配置區 49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16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46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8" grpId="0" animBg="1"/>
          <p:bldP spid="49" grpId="0" animBg="1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8" grpId="0" animBg="1"/>
          <p:bldP spid="49" grpId="0" animBg="1"/>
          <p:bldP spid="51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D1">
            <a:alpha val="4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1FD0D5-40A1-4DA7-A388-57D94D2B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9827E-7690-45BE-A63B-D30D2C7D63A2}" type="slidenum">
              <a:rPr kumimoji="0" lang="zh-TW" altLang="en-US" sz="200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2FF25701-5E16-45DF-B3A9-B8E64CB6BE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7562317"/>
              </p:ext>
            </p:extLst>
          </p:nvPr>
        </p:nvGraphicFramePr>
        <p:xfrm>
          <a:off x="14973" y="522515"/>
          <a:ext cx="6276630" cy="5833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65A75E49-70A1-4D51-980B-3AB3505952C6}"/>
              </a:ext>
            </a:extLst>
          </p:cNvPr>
          <p:cNvSpPr txBox="1"/>
          <p:nvPr/>
        </p:nvSpPr>
        <p:spPr>
          <a:xfrm>
            <a:off x="6810918" y="6475254"/>
            <a:ext cx="4222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李宗派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 "</a:t>
            </a:r>
            <a:r>
              <a:rPr lang="zh-TW" altLang="en-US" sz="1000" b="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老人的情緒與心理保健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." </a:t>
            </a:r>
            <a:r>
              <a:rPr lang="zh-TW" altLang="en-US" sz="1000" b="0" i="1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臺灣老人保健學刊</a:t>
            </a:r>
            <a:r>
              <a:rPr lang="zh-TW" altLang="en-US" sz="1000" b="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7.1 (2011): 1-32.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ADCEDA5-147E-4F61-B19F-509AD85CF316}"/>
              </a:ext>
            </a:extLst>
          </p:cNvPr>
          <p:cNvGrpSpPr/>
          <p:nvPr/>
        </p:nvGrpSpPr>
        <p:grpSpPr>
          <a:xfrm>
            <a:off x="4775156" y="1273215"/>
            <a:ext cx="6776378" cy="3628663"/>
            <a:chOff x="4775156" y="1273215"/>
            <a:chExt cx="6776378" cy="3628663"/>
          </a:xfrm>
        </p:grpSpPr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282909A5-E9E3-4E25-B3C5-A7C9979490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5156" y="3067291"/>
              <a:ext cx="1800000" cy="216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C1EE1502-3316-4FF0-A0AA-9B48747F4BCD}"/>
                </a:ext>
              </a:extLst>
            </p:cNvPr>
            <p:cNvSpPr/>
            <p:nvPr/>
          </p:nvSpPr>
          <p:spPr>
            <a:xfrm>
              <a:off x="6551260" y="1273215"/>
              <a:ext cx="5000274" cy="362866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D7EB133D-4654-4970-970A-A3E696EDE1DD}"/>
                </a:ext>
              </a:extLst>
            </p:cNvPr>
            <p:cNvGrpSpPr/>
            <p:nvPr/>
          </p:nvGrpSpPr>
          <p:grpSpPr>
            <a:xfrm>
              <a:off x="7663175" y="1932046"/>
              <a:ext cx="3193879" cy="2270489"/>
              <a:chOff x="6995531" y="2391507"/>
              <a:chExt cx="3937265" cy="2558979"/>
            </a:xfrm>
          </p:grpSpPr>
          <p:pic>
            <p:nvPicPr>
              <p:cNvPr id="16" name="Picture 2" descr="男女icon设计图标免费下载_男女icon设计矢量图标-88ICON">
                <a:extLst>
                  <a:ext uri="{FF2B5EF4-FFF2-40B4-BE49-F238E27FC236}">
                    <a16:creationId xmlns:a16="http://schemas.microsoft.com/office/drawing/2014/main" id="{409DCC51-6067-4EDA-9AF8-4B3CD84E5B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263" b="92368" l="5168" r="91990">
                            <a14:foregroundMark x1="23514" y1="16053" x2="23514" y2="16053"/>
                            <a14:foregroundMark x1="21189" y1="37632" x2="21189" y2="37632"/>
                            <a14:foregroundMark x1="9044" y1="34474" x2="5168" y2="46053"/>
                            <a14:foregroundMark x1="87597" y1="45263" x2="87597" y2="45263"/>
                            <a14:foregroundMark x1="88372" y1="47895" x2="89406" y2="54737"/>
                            <a14:foregroundMark x1="90181" y1="55263" x2="92506" y2="56053"/>
                            <a14:foregroundMark x1="24806" y1="36053" x2="24289" y2="62895"/>
                            <a14:foregroundMark x1="26615" y1="65526" x2="26357" y2="91316"/>
                            <a14:foregroundMark x1="74935" y1="11579" x2="74935" y2="11579"/>
                            <a14:foregroundMark x1="71318" y1="7632" x2="70801" y2="7632"/>
                            <a14:foregroundMark x1="70801" y1="7368" x2="72093" y2="5526"/>
                            <a14:foregroundMark x1="71576" y1="91579" x2="70543" y2="9236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4410"/>
              <a:stretch/>
            </p:blipFill>
            <p:spPr bwMode="auto">
              <a:xfrm>
                <a:off x="6995531" y="2392693"/>
                <a:ext cx="1187570" cy="2557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男女icon设计图标免费下载_男女icon设计矢量图标-88ICON">
                <a:extLst>
                  <a:ext uri="{FF2B5EF4-FFF2-40B4-BE49-F238E27FC236}">
                    <a16:creationId xmlns:a16="http://schemas.microsoft.com/office/drawing/2014/main" id="{FAC8D85C-9516-4372-B45B-8071C50028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263" b="92368" l="5168" r="91990">
                            <a14:foregroundMark x1="23514" y1="16053" x2="23514" y2="16053"/>
                            <a14:foregroundMark x1="21189" y1="37632" x2="21189" y2="37632"/>
                            <a14:foregroundMark x1="9044" y1="34474" x2="5168" y2="46053"/>
                            <a14:foregroundMark x1="87597" y1="45263" x2="87597" y2="45263"/>
                            <a14:foregroundMark x1="88372" y1="47895" x2="89406" y2="54737"/>
                            <a14:foregroundMark x1="90181" y1="55263" x2="92506" y2="56053"/>
                            <a14:foregroundMark x1="24806" y1="36053" x2="24289" y2="62895"/>
                            <a14:foregroundMark x1="26615" y1="65526" x2="26357" y2="91316"/>
                            <a14:foregroundMark x1="74935" y1="11579" x2="74935" y2="11579"/>
                            <a14:foregroundMark x1="71318" y1="7632" x2="70801" y2="7632"/>
                            <a14:foregroundMark x1="70801" y1="7368" x2="72093" y2="5526"/>
                            <a14:foregroundMark x1="71576" y1="91579" x2="70543" y2="9236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187" b="3226"/>
              <a:stretch/>
            </p:blipFill>
            <p:spPr bwMode="auto">
              <a:xfrm>
                <a:off x="9483614" y="2391507"/>
                <a:ext cx="1449182" cy="25589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B9C906C6-78DE-4B19-BECD-68BF65B175B1}"/>
                  </a:ext>
                </a:extLst>
              </p:cNvPr>
              <p:cNvSpPr txBox="1"/>
              <p:nvPr/>
            </p:nvSpPr>
            <p:spPr>
              <a:xfrm>
                <a:off x="8467976" y="3070831"/>
                <a:ext cx="90824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7200" b="1" dirty="0"/>
                  <a:t>&lt;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3536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D1">
            <a:alpha val="4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1FD0D5-40A1-4DA7-A388-57D94D2B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9827E-7690-45BE-A63B-D30D2C7D63A2}" type="slidenum">
              <a:rPr kumimoji="0" lang="zh-TW" altLang="en-US" sz="200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3A6F51DE-4A9D-4E2F-BE97-A3B77C08EB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5" b="879"/>
          <a:stretch/>
        </p:blipFill>
        <p:spPr>
          <a:xfrm>
            <a:off x="151035" y="241071"/>
            <a:ext cx="8627429" cy="561490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6B46B54-3342-4CB8-AB1C-0EDD00614609}"/>
              </a:ext>
            </a:extLst>
          </p:cNvPr>
          <p:cNvSpPr txBox="1"/>
          <p:nvPr/>
        </p:nvSpPr>
        <p:spPr>
          <a:xfrm>
            <a:off x="6220047" y="6304002"/>
            <a:ext cx="4973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Kim, Jinwoo, et al. "Occupant behavior monitoring and emergency event detection in single-person households using deep learning-based sound recognition." Building and Environment 181 (2020): 107092.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52089" y="1569156"/>
            <a:ext cx="33866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個卷積層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個池化層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個全連接層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97776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D1">
            <a:alpha val="4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1FD0D5-40A1-4DA7-A388-57D94D2B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9827E-7690-45BE-A63B-D30D2C7D63A2}" type="slidenum">
              <a:rPr kumimoji="0" lang="zh-TW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D5F65EB-C31A-4D98-8D91-3989B44E0D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4" b="589"/>
          <a:stretch/>
        </p:blipFill>
        <p:spPr>
          <a:xfrm>
            <a:off x="108775" y="236107"/>
            <a:ext cx="8627429" cy="562992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3AFE672-3FE4-4A38-A1D4-E518E327B86A}"/>
              </a:ext>
            </a:extLst>
          </p:cNvPr>
          <p:cNvSpPr txBox="1"/>
          <p:nvPr/>
        </p:nvSpPr>
        <p:spPr>
          <a:xfrm>
            <a:off x="6221144" y="6304002"/>
            <a:ext cx="46009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Kim, Jinwoo, et al. "Occupant behavior monitoring and emergency event detection in single-person households using deep learning-based sound recognition." Building and Environment 181 (2020): 107092.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855948" y="2431702"/>
            <a:ext cx="3336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的特殊單元可以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解決梯度消失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的問題。</a:t>
            </a:r>
          </a:p>
        </p:txBody>
      </p:sp>
    </p:spTree>
    <p:extLst>
      <p:ext uri="{BB962C8B-B14F-4D97-AF65-F5344CB8AC3E}">
        <p14:creationId xmlns:p14="http://schemas.microsoft.com/office/powerpoint/2010/main" val="184422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D1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任意多边形 53"/>
          <p:cNvSpPr/>
          <p:nvPr/>
        </p:nvSpPr>
        <p:spPr>
          <a:xfrm>
            <a:off x="4006162" y="-23845"/>
            <a:ext cx="4179676" cy="2108083"/>
          </a:xfrm>
          <a:custGeom>
            <a:avLst/>
            <a:gdLst>
              <a:gd name="connsiteX0" fmla="*/ 922 w 4179676"/>
              <a:gd name="connsiteY0" fmla="*/ 0 h 2108083"/>
              <a:gd name="connsiteX1" fmla="*/ 4178755 w 4179676"/>
              <a:gd name="connsiteY1" fmla="*/ 0 h 2108083"/>
              <a:gd name="connsiteX2" fmla="*/ 4179676 w 4179676"/>
              <a:gd name="connsiteY2" fmla="*/ 18249 h 2108083"/>
              <a:gd name="connsiteX3" fmla="*/ 2089838 w 4179676"/>
              <a:gd name="connsiteY3" fmla="*/ 2108083 h 2108083"/>
              <a:gd name="connsiteX4" fmla="*/ 0 w 4179676"/>
              <a:gd name="connsiteY4" fmla="*/ 18249 h 21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9676" h="2108083">
                <a:moveTo>
                  <a:pt x="922" y="0"/>
                </a:moveTo>
                <a:lnTo>
                  <a:pt x="4178755" y="0"/>
                </a:lnTo>
                <a:lnTo>
                  <a:pt x="4179676" y="18249"/>
                </a:lnTo>
                <a:cubicBezTo>
                  <a:pt x="4179676" y="1172432"/>
                  <a:pt x="3244024" y="2108083"/>
                  <a:pt x="2089838" y="2108083"/>
                </a:cubicBezTo>
                <a:cubicBezTo>
                  <a:pt x="935652" y="2108083"/>
                  <a:pt x="0" y="1172432"/>
                  <a:pt x="0" y="18249"/>
                </a:cubicBezTo>
                <a:close/>
              </a:path>
            </a:pathLst>
          </a:custGeom>
          <a:solidFill>
            <a:srgbClr val="FBF8EF"/>
          </a:solidFill>
          <a:ln w="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4791627" y="435023"/>
            <a:ext cx="2865894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6000" b="1" spc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Kartika" panose="02020503030404060203" pitchFamily="18" charset="0"/>
              </a:rPr>
              <a:t>目錄</a:t>
            </a:r>
            <a:endParaRPr lang="zh-CN" altLang="en-US" sz="6000" b="1" spc="20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Kartika" panose="02020503030404060203" pitchFamily="18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C8D652CF-5F0B-4DFF-A2C8-E8F859765048}"/>
              </a:ext>
            </a:extLst>
          </p:cNvPr>
          <p:cNvGrpSpPr/>
          <p:nvPr/>
        </p:nvGrpSpPr>
        <p:grpSpPr>
          <a:xfrm>
            <a:off x="492413" y="2804033"/>
            <a:ext cx="1867329" cy="1834033"/>
            <a:chOff x="1409699" y="1996634"/>
            <a:chExt cx="1527284" cy="1527280"/>
          </a:xfrm>
        </p:grpSpPr>
        <p:grpSp>
          <p:nvGrpSpPr>
            <p:cNvPr id="40" name="组合 39"/>
            <p:cNvGrpSpPr/>
            <p:nvPr/>
          </p:nvGrpSpPr>
          <p:grpSpPr>
            <a:xfrm>
              <a:off x="1409699" y="1996634"/>
              <a:ext cx="1527284" cy="1527280"/>
              <a:chOff x="959689" y="2270186"/>
              <a:chExt cx="2203333" cy="2203328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959689" y="2270186"/>
                <a:ext cx="2203333" cy="2203328"/>
              </a:xfrm>
              <a:prstGeom prst="ellipse">
                <a:avLst/>
              </a:prstGeom>
              <a:solidFill>
                <a:srgbClr val="FBF8EF"/>
              </a:solidFill>
              <a:ln w="0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046941" y="2357438"/>
                <a:ext cx="2028828" cy="2028824"/>
              </a:xfrm>
              <a:prstGeom prst="ellipse">
                <a:avLst/>
              </a:prstGeom>
              <a:solidFill>
                <a:srgbClr val="FBF8EF"/>
              </a:solidFill>
              <a:ln w="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149040" y="2459539"/>
                <a:ext cx="1824627" cy="1824622"/>
              </a:xfrm>
              <a:prstGeom prst="ellipse">
                <a:avLst/>
              </a:prstGeom>
              <a:solidFill>
                <a:srgbClr val="FBF8EF"/>
              </a:solidFill>
              <a:ln w="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56" name="TextBox 64"/>
            <p:cNvSpPr>
              <a:spLocks noChangeArrowheads="1"/>
            </p:cNvSpPr>
            <p:nvPr/>
          </p:nvSpPr>
          <p:spPr bwMode="auto">
            <a:xfrm>
              <a:off x="1725445" y="2503846"/>
              <a:ext cx="962890" cy="4875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緒論</a:t>
              </a:r>
              <a:endPara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D0C8588C-EBC8-46BD-BADC-B73F52F8E2E2}"/>
              </a:ext>
            </a:extLst>
          </p:cNvPr>
          <p:cNvGrpSpPr/>
          <p:nvPr/>
        </p:nvGrpSpPr>
        <p:grpSpPr>
          <a:xfrm>
            <a:off x="2006437" y="2723458"/>
            <a:ext cx="3463071" cy="2715332"/>
            <a:chOff x="2116923" y="1855971"/>
            <a:chExt cx="2700440" cy="2038161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8AE4105-5717-4FC2-BA6A-1556186E289D}"/>
                </a:ext>
              </a:extLst>
            </p:cNvPr>
            <p:cNvGrpSpPr/>
            <p:nvPr/>
          </p:nvGrpSpPr>
          <p:grpSpPr>
            <a:xfrm>
              <a:off x="2703502" y="1855971"/>
              <a:ext cx="1527284" cy="1527280"/>
              <a:chOff x="4024805" y="2647066"/>
              <a:chExt cx="1527284" cy="1527280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4024805" y="2647066"/>
                <a:ext cx="1527284" cy="1527280"/>
                <a:chOff x="959689" y="2270186"/>
                <a:chExt cx="2203333" cy="2203328"/>
              </a:xfrm>
            </p:grpSpPr>
            <p:sp>
              <p:nvSpPr>
                <p:cNvPr id="29" name="椭圆 28"/>
                <p:cNvSpPr/>
                <p:nvPr/>
              </p:nvSpPr>
              <p:spPr>
                <a:xfrm>
                  <a:off x="959689" y="2270186"/>
                  <a:ext cx="2203333" cy="2203328"/>
                </a:xfrm>
                <a:prstGeom prst="ellipse">
                  <a:avLst/>
                </a:prstGeom>
                <a:solidFill>
                  <a:srgbClr val="FBF8EF"/>
                </a:solidFill>
                <a:ln w="0" cmpd="sng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1046941" y="2357438"/>
                  <a:ext cx="2028828" cy="2028824"/>
                </a:xfrm>
                <a:prstGeom prst="ellipse">
                  <a:avLst/>
                </a:prstGeom>
                <a:solidFill>
                  <a:srgbClr val="FBF8EF"/>
                </a:solidFill>
                <a:ln w="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1149041" y="2459539"/>
                  <a:ext cx="1824627" cy="1824622"/>
                </a:xfrm>
                <a:prstGeom prst="ellipse">
                  <a:avLst/>
                </a:prstGeom>
                <a:solidFill>
                  <a:srgbClr val="FBF8EF"/>
                </a:solidFill>
                <a:ln w="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57" name="TextBox 64"/>
              <p:cNvSpPr>
                <a:spLocks noChangeArrowheads="1"/>
              </p:cNvSpPr>
              <p:nvPr/>
            </p:nvSpPr>
            <p:spPr bwMode="auto">
              <a:xfrm>
                <a:off x="4198169" y="3004555"/>
                <a:ext cx="1180552" cy="82953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相關研究</a:t>
                </a:r>
                <a:endPara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44" name="TextBox 64">
              <a:extLst>
                <a:ext uri="{FF2B5EF4-FFF2-40B4-BE49-F238E27FC236}">
                  <a16:creationId xmlns:a16="http://schemas.microsoft.com/office/drawing/2014/main" id="{EBD175A4-64B0-440C-B1D6-193F20A0B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923" y="3446678"/>
              <a:ext cx="2700440" cy="447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2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059DFCF3-A086-4BAC-9208-DC8F2810D5B8}"/>
              </a:ext>
            </a:extLst>
          </p:cNvPr>
          <p:cNvGrpSpPr/>
          <p:nvPr/>
        </p:nvGrpSpPr>
        <p:grpSpPr>
          <a:xfrm>
            <a:off x="6707324" y="2775197"/>
            <a:ext cx="3463071" cy="2715332"/>
            <a:chOff x="2116923" y="1855971"/>
            <a:chExt cx="2700440" cy="2038161"/>
          </a:xfrm>
        </p:grpSpPr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E59217F8-5D59-4E97-A111-FF46E34EC220}"/>
                </a:ext>
              </a:extLst>
            </p:cNvPr>
            <p:cNvGrpSpPr/>
            <p:nvPr/>
          </p:nvGrpSpPr>
          <p:grpSpPr>
            <a:xfrm>
              <a:off x="2703502" y="1855971"/>
              <a:ext cx="1527284" cy="1527280"/>
              <a:chOff x="4024805" y="2647066"/>
              <a:chExt cx="1527284" cy="1527280"/>
            </a:xfrm>
          </p:grpSpPr>
          <p:grpSp>
            <p:nvGrpSpPr>
              <p:cNvPr id="53" name="组合 27">
                <a:extLst>
                  <a:ext uri="{FF2B5EF4-FFF2-40B4-BE49-F238E27FC236}">
                    <a16:creationId xmlns:a16="http://schemas.microsoft.com/office/drawing/2014/main" id="{F6806F24-0084-4C2D-B605-4F025D7AE2F6}"/>
                  </a:ext>
                </a:extLst>
              </p:cNvPr>
              <p:cNvGrpSpPr/>
              <p:nvPr/>
            </p:nvGrpSpPr>
            <p:grpSpPr>
              <a:xfrm>
                <a:off x="4024805" y="2647066"/>
                <a:ext cx="1527284" cy="1527280"/>
                <a:chOff x="959689" y="2270186"/>
                <a:chExt cx="2203333" cy="2203328"/>
              </a:xfrm>
            </p:grpSpPr>
            <p:sp>
              <p:nvSpPr>
                <p:cNvPr id="61" name="椭圆 28">
                  <a:extLst>
                    <a:ext uri="{FF2B5EF4-FFF2-40B4-BE49-F238E27FC236}">
                      <a16:creationId xmlns:a16="http://schemas.microsoft.com/office/drawing/2014/main" id="{D2875DF9-5B15-464C-98A9-71163626F14E}"/>
                    </a:ext>
                  </a:extLst>
                </p:cNvPr>
                <p:cNvSpPr/>
                <p:nvPr/>
              </p:nvSpPr>
              <p:spPr>
                <a:xfrm>
                  <a:off x="959689" y="2270186"/>
                  <a:ext cx="2203333" cy="2203328"/>
                </a:xfrm>
                <a:prstGeom prst="ellipse">
                  <a:avLst/>
                </a:prstGeom>
                <a:solidFill>
                  <a:srgbClr val="FBF8EF"/>
                </a:solidFill>
                <a:ln w="0" cmpd="sng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62" name="椭圆 29">
                  <a:extLst>
                    <a:ext uri="{FF2B5EF4-FFF2-40B4-BE49-F238E27FC236}">
                      <a16:creationId xmlns:a16="http://schemas.microsoft.com/office/drawing/2014/main" id="{E0EEDC72-DE8A-42C0-A87B-C2EF249417FB}"/>
                    </a:ext>
                  </a:extLst>
                </p:cNvPr>
                <p:cNvSpPr/>
                <p:nvPr/>
              </p:nvSpPr>
              <p:spPr>
                <a:xfrm>
                  <a:off x="1046941" y="2357438"/>
                  <a:ext cx="2028828" cy="2028824"/>
                </a:xfrm>
                <a:prstGeom prst="ellipse">
                  <a:avLst/>
                </a:prstGeom>
                <a:solidFill>
                  <a:srgbClr val="FBF8EF"/>
                </a:solidFill>
                <a:ln w="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63" name="椭圆 33">
                  <a:extLst>
                    <a:ext uri="{FF2B5EF4-FFF2-40B4-BE49-F238E27FC236}">
                      <a16:creationId xmlns:a16="http://schemas.microsoft.com/office/drawing/2014/main" id="{4513514C-37C0-4E8D-8E37-D71257557031}"/>
                    </a:ext>
                  </a:extLst>
                </p:cNvPr>
                <p:cNvSpPr/>
                <p:nvPr/>
              </p:nvSpPr>
              <p:spPr>
                <a:xfrm>
                  <a:off x="1149041" y="2459539"/>
                  <a:ext cx="1824627" cy="1824622"/>
                </a:xfrm>
                <a:prstGeom prst="ellipse">
                  <a:avLst/>
                </a:prstGeom>
                <a:solidFill>
                  <a:srgbClr val="FBF8EF"/>
                </a:solidFill>
                <a:ln w="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60" name="TextBox 64">
                <a:extLst>
                  <a:ext uri="{FF2B5EF4-FFF2-40B4-BE49-F238E27FC236}">
                    <a16:creationId xmlns:a16="http://schemas.microsoft.com/office/drawing/2014/main" id="{6E3F30ED-90B4-4187-95EF-832CBA48F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283" y="3142167"/>
                <a:ext cx="1180552" cy="48514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實驗</a:t>
                </a:r>
                <a:endPara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52" name="TextBox 64">
              <a:extLst>
                <a:ext uri="{FF2B5EF4-FFF2-40B4-BE49-F238E27FC236}">
                  <a16:creationId xmlns:a16="http://schemas.microsoft.com/office/drawing/2014/main" id="{2FC7445A-ADDE-4D54-87CE-26F9F2923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923" y="3446678"/>
              <a:ext cx="2700440" cy="447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FFB5B716-5C75-4E84-ADFF-5E69079D82BB}"/>
              </a:ext>
            </a:extLst>
          </p:cNvPr>
          <p:cNvGrpSpPr/>
          <p:nvPr/>
        </p:nvGrpSpPr>
        <p:grpSpPr>
          <a:xfrm>
            <a:off x="4360604" y="2723458"/>
            <a:ext cx="3463071" cy="2715332"/>
            <a:chOff x="2116923" y="1855971"/>
            <a:chExt cx="2700440" cy="2038161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677D5CEA-2EDC-4BEF-9FDB-172CB67974A0}"/>
                </a:ext>
              </a:extLst>
            </p:cNvPr>
            <p:cNvGrpSpPr/>
            <p:nvPr/>
          </p:nvGrpSpPr>
          <p:grpSpPr>
            <a:xfrm>
              <a:off x="2703502" y="1855971"/>
              <a:ext cx="1527284" cy="1527280"/>
              <a:chOff x="4024805" y="2647066"/>
              <a:chExt cx="1527284" cy="1527280"/>
            </a:xfrm>
          </p:grpSpPr>
          <p:grpSp>
            <p:nvGrpSpPr>
              <p:cNvPr id="73" name="组合 27">
                <a:extLst>
                  <a:ext uri="{FF2B5EF4-FFF2-40B4-BE49-F238E27FC236}">
                    <a16:creationId xmlns:a16="http://schemas.microsoft.com/office/drawing/2014/main" id="{CE903EF7-86F1-4740-99CE-922B2570CE43}"/>
                  </a:ext>
                </a:extLst>
              </p:cNvPr>
              <p:cNvGrpSpPr/>
              <p:nvPr/>
            </p:nvGrpSpPr>
            <p:grpSpPr>
              <a:xfrm>
                <a:off x="4024805" y="2647066"/>
                <a:ext cx="1527284" cy="1527280"/>
                <a:chOff x="959689" y="2270186"/>
                <a:chExt cx="2203333" cy="2203328"/>
              </a:xfrm>
            </p:grpSpPr>
            <p:sp>
              <p:nvSpPr>
                <p:cNvPr id="75" name="椭圆 28">
                  <a:extLst>
                    <a:ext uri="{FF2B5EF4-FFF2-40B4-BE49-F238E27FC236}">
                      <a16:creationId xmlns:a16="http://schemas.microsoft.com/office/drawing/2014/main" id="{CA879E3A-663A-4E70-AB87-CC1675E5CA66}"/>
                    </a:ext>
                  </a:extLst>
                </p:cNvPr>
                <p:cNvSpPr/>
                <p:nvPr/>
              </p:nvSpPr>
              <p:spPr>
                <a:xfrm>
                  <a:off x="959689" y="2270186"/>
                  <a:ext cx="2203333" cy="2203328"/>
                </a:xfrm>
                <a:prstGeom prst="ellipse">
                  <a:avLst/>
                </a:prstGeom>
                <a:solidFill>
                  <a:srgbClr val="FBF8EF"/>
                </a:solidFill>
                <a:ln w="0" cmpd="sng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76" name="椭圆 29">
                  <a:extLst>
                    <a:ext uri="{FF2B5EF4-FFF2-40B4-BE49-F238E27FC236}">
                      <a16:creationId xmlns:a16="http://schemas.microsoft.com/office/drawing/2014/main" id="{9CB0DD97-C4B9-473F-A65B-5CC99ECFAC35}"/>
                    </a:ext>
                  </a:extLst>
                </p:cNvPr>
                <p:cNvSpPr/>
                <p:nvPr/>
              </p:nvSpPr>
              <p:spPr>
                <a:xfrm>
                  <a:off x="1046941" y="2357438"/>
                  <a:ext cx="2028828" cy="2028824"/>
                </a:xfrm>
                <a:prstGeom prst="ellipse">
                  <a:avLst/>
                </a:prstGeom>
                <a:solidFill>
                  <a:srgbClr val="FBF8EF"/>
                </a:solidFill>
                <a:ln w="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77" name="椭圆 33">
                  <a:extLst>
                    <a:ext uri="{FF2B5EF4-FFF2-40B4-BE49-F238E27FC236}">
                      <a16:creationId xmlns:a16="http://schemas.microsoft.com/office/drawing/2014/main" id="{E616CADA-6215-452F-B8EA-C382EB41DE96}"/>
                    </a:ext>
                  </a:extLst>
                </p:cNvPr>
                <p:cNvSpPr/>
                <p:nvPr/>
              </p:nvSpPr>
              <p:spPr>
                <a:xfrm>
                  <a:off x="1149041" y="2459539"/>
                  <a:ext cx="1824627" cy="1824622"/>
                </a:xfrm>
                <a:prstGeom prst="ellipse">
                  <a:avLst/>
                </a:prstGeom>
                <a:solidFill>
                  <a:srgbClr val="FBF8EF"/>
                </a:solidFill>
                <a:ln w="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74" name="TextBox 64">
                <a:extLst>
                  <a:ext uri="{FF2B5EF4-FFF2-40B4-BE49-F238E27FC236}">
                    <a16:creationId xmlns:a16="http://schemas.microsoft.com/office/drawing/2014/main" id="{4690FAB1-DE17-4C4D-90B7-F799D3535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169" y="3004555"/>
                <a:ext cx="1180552" cy="90098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系統架構</a:t>
                </a:r>
                <a:endPara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72" name="TextBox 64">
              <a:extLst>
                <a:ext uri="{FF2B5EF4-FFF2-40B4-BE49-F238E27FC236}">
                  <a16:creationId xmlns:a16="http://schemas.microsoft.com/office/drawing/2014/main" id="{1B83169C-5041-415B-B556-98451F1F8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923" y="3446678"/>
              <a:ext cx="2700440" cy="447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9B273132-5647-4766-BF2B-19A2DF78484F}"/>
              </a:ext>
            </a:extLst>
          </p:cNvPr>
          <p:cNvGrpSpPr/>
          <p:nvPr/>
        </p:nvGrpSpPr>
        <p:grpSpPr>
          <a:xfrm>
            <a:off x="9059032" y="2806136"/>
            <a:ext cx="3463071" cy="2715332"/>
            <a:chOff x="2116923" y="1855971"/>
            <a:chExt cx="2700440" cy="2038161"/>
          </a:xfrm>
        </p:grpSpPr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E4D70225-5E97-4916-A8E2-64EE54758411}"/>
                </a:ext>
              </a:extLst>
            </p:cNvPr>
            <p:cNvGrpSpPr/>
            <p:nvPr/>
          </p:nvGrpSpPr>
          <p:grpSpPr>
            <a:xfrm>
              <a:off x="2703502" y="1855971"/>
              <a:ext cx="1527284" cy="1527280"/>
              <a:chOff x="4024805" y="2647066"/>
              <a:chExt cx="1527284" cy="1527280"/>
            </a:xfrm>
          </p:grpSpPr>
          <p:grpSp>
            <p:nvGrpSpPr>
              <p:cNvPr id="82" name="组合 27">
                <a:extLst>
                  <a:ext uri="{FF2B5EF4-FFF2-40B4-BE49-F238E27FC236}">
                    <a16:creationId xmlns:a16="http://schemas.microsoft.com/office/drawing/2014/main" id="{8ABBFF0F-7574-423A-ABB8-ACE3CA85D865}"/>
                  </a:ext>
                </a:extLst>
              </p:cNvPr>
              <p:cNvGrpSpPr/>
              <p:nvPr/>
            </p:nvGrpSpPr>
            <p:grpSpPr>
              <a:xfrm>
                <a:off x="4024805" y="2647066"/>
                <a:ext cx="1527284" cy="1527280"/>
                <a:chOff x="959689" y="2270186"/>
                <a:chExt cx="2203333" cy="2203328"/>
              </a:xfrm>
            </p:grpSpPr>
            <p:sp>
              <p:nvSpPr>
                <p:cNvPr id="84" name="椭圆 28">
                  <a:extLst>
                    <a:ext uri="{FF2B5EF4-FFF2-40B4-BE49-F238E27FC236}">
                      <a16:creationId xmlns:a16="http://schemas.microsoft.com/office/drawing/2014/main" id="{3916DF21-92EA-443F-8C72-EDEEE30E4D1B}"/>
                    </a:ext>
                  </a:extLst>
                </p:cNvPr>
                <p:cNvSpPr/>
                <p:nvPr/>
              </p:nvSpPr>
              <p:spPr>
                <a:xfrm>
                  <a:off x="959689" y="2270186"/>
                  <a:ext cx="2203333" cy="2203328"/>
                </a:xfrm>
                <a:prstGeom prst="ellipse">
                  <a:avLst/>
                </a:prstGeom>
                <a:solidFill>
                  <a:srgbClr val="FBF8EF"/>
                </a:solidFill>
                <a:ln w="0" cmpd="sng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85" name="椭圆 29">
                  <a:extLst>
                    <a:ext uri="{FF2B5EF4-FFF2-40B4-BE49-F238E27FC236}">
                      <a16:creationId xmlns:a16="http://schemas.microsoft.com/office/drawing/2014/main" id="{10903B9F-2B1E-4B1D-B477-57D4978C7BD0}"/>
                    </a:ext>
                  </a:extLst>
                </p:cNvPr>
                <p:cNvSpPr/>
                <p:nvPr/>
              </p:nvSpPr>
              <p:spPr>
                <a:xfrm>
                  <a:off x="1046941" y="2357438"/>
                  <a:ext cx="2028828" cy="2028824"/>
                </a:xfrm>
                <a:prstGeom prst="ellipse">
                  <a:avLst/>
                </a:prstGeom>
                <a:solidFill>
                  <a:srgbClr val="FBF8EF"/>
                </a:solidFill>
                <a:ln w="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86" name="椭圆 33">
                  <a:extLst>
                    <a:ext uri="{FF2B5EF4-FFF2-40B4-BE49-F238E27FC236}">
                      <a16:creationId xmlns:a16="http://schemas.microsoft.com/office/drawing/2014/main" id="{59752005-03F1-4C7D-B896-0F6E16F43177}"/>
                    </a:ext>
                  </a:extLst>
                </p:cNvPr>
                <p:cNvSpPr/>
                <p:nvPr/>
              </p:nvSpPr>
              <p:spPr>
                <a:xfrm>
                  <a:off x="1149041" y="2459539"/>
                  <a:ext cx="1824627" cy="1824622"/>
                </a:xfrm>
                <a:prstGeom prst="ellipse">
                  <a:avLst/>
                </a:prstGeom>
                <a:solidFill>
                  <a:srgbClr val="FBF8EF"/>
                </a:solidFill>
                <a:ln w="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83" name="TextBox 64">
                <a:extLst>
                  <a:ext uri="{FF2B5EF4-FFF2-40B4-BE49-F238E27FC236}">
                    <a16:creationId xmlns:a16="http://schemas.microsoft.com/office/drawing/2014/main" id="{CCE1A511-2A02-4938-8009-0592444ED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169" y="3189223"/>
                <a:ext cx="1180552" cy="48514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結論</a:t>
                </a:r>
                <a:endPara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81" name="TextBox 64">
              <a:extLst>
                <a:ext uri="{FF2B5EF4-FFF2-40B4-BE49-F238E27FC236}">
                  <a16:creationId xmlns:a16="http://schemas.microsoft.com/office/drawing/2014/main" id="{CDD6066E-1E68-43BA-93DD-0E851D418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923" y="3446678"/>
              <a:ext cx="2700440" cy="447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570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995594" y="38971"/>
            <a:ext cx="7787534" cy="7787534"/>
            <a:chOff x="4241219" y="1574800"/>
            <a:chExt cx="3594100" cy="3594100"/>
          </a:xfrm>
        </p:grpSpPr>
        <p:sp>
          <p:nvSpPr>
            <p:cNvPr id="3" name="椭圆 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584242" y="2917825"/>
              <a:ext cx="908054" cy="90805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605072" y="3152932"/>
            <a:ext cx="1048158" cy="1048158"/>
            <a:chOff x="4241219" y="1574800"/>
            <a:chExt cx="3594100" cy="3594100"/>
          </a:xfrm>
        </p:grpSpPr>
        <p:sp>
          <p:nvSpPr>
            <p:cNvPr id="18" name="椭圆 17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216892" y="3318583"/>
            <a:ext cx="1347221" cy="1347221"/>
            <a:chOff x="4241219" y="1574800"/>
            <a:chExt cx="3594100" cy="3594100"/>
          </a:xfrm>
        </p:grpSpPr>
        <p:sp>
          <p:nvSpPr>
            <p:cNvPr id="33" name="椭圆 3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4081723" y="1051869"/>
            <a:ext cx="4028554" cy="4028548"/>
          </a:xfrm>
          <a:prstGeom prst="ellipse">
            <a:avLst/>
          </a:prstGeom>
          <a:solidFill>
            <a:srgbClr val="FBF8EF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812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3938596" y="2944045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742071" y="3982869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64"/>
          <p:cNvSpPr>
            <a:spLocks noChangeArrowheads="1"/>
          </p:cNvSpPr>
          <p:nvPr/>
        </p:nvSpPr>
        <p:spPr bwMode="auto">
          <a:xfrm>
            <a:off x="4481012" y="2588553"/>
            <a:ext cx="325471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系統架構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0" name="投影片編號版面配置區 49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20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19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8" grpId="0" animBg="1"/>
          <p:bldP spid="49" grpId="0" animBg="1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8" grpId="0" animBg="1"/>
          <p:bldP spid="49" grpId="0" animBg="1"/>
          <p:bldP spid="51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9D93D3-58BF-477D-B0A1-B0FC2A11CE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95149" y="643468"/>
            <a:ext cx="8132944" cy="5571066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A041CF-6C59-424D-8EE6-AED0D2D76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21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851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B5A026F-F4A0-4539-8EAA-8A8EE26C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22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3AEB804-50C7-496F-B5B2-C1B6311F68E2}"/>
              </a:ext>
            </a:extLst>
          </p:cNvPr>
          <p:cNvSpPr txBox="1"/>
          <p:nvPr/>
        </p:nvSpPr>
        <p:spPr>
          <a:xfrm>
            <a:off x="3377066" y="516875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測試準確度</a:t>
            </a:r>
            <a:r>
              <a:rPr lang="en-US" altLang="zh-TW" sz="3200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73.18%</a:t>
            </a:r>
            <a:endParaRPr lang="zh-TW" altLang="en-US" sz="3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ACBAEE-F4B0-411B-92E5-A7B3431D0248}"/>
              </a:ext>
            </a:extLst>
          </p:cNvPr>
          <p:cNvSpPr txBox="1"/>
          <p:nvPr/>
        </p:nvSpPr>
        <p:spPr>
          <a:xfrm>
            <a:off x="544285" y="402770"/>
            <a:ext cx="14074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b="1" dirty="0">
                <a:latin typeface="Aharoni" panose="02010803020104030203" pitchFamily="2" charset="-79"/>
                <a:ea typeface="微軟正黑體" panose="020B0604030504040204" pitchFamily="34" charset="-120"/>
                <a:cs typeface="Aharoni" panose="02010803020104030203" pitchFamily="2" charset="-79"/>
              </a:rPr>
              <a:t>ADD</a:t>
            </a:r>
            <a:r>
              <a:rPr lang="zh-TW" altLang="en-US" sz="5400" b="1" dirty="0">
                <a:latin typeface="Aharoni" panose="02010803020104030203" pitchFamily="2" charset="-79"/>
                <a:ea typeface="微軟正黑體" panose="020B0604030504040204" pitchFamily="34" charset="-120"/>
                <a:cs typeface="Aharoni" panose="02010803020104030203" pitchFamily="2" charset="-79"/>
              </a:rPr>
              <a:t>  </a:t>
            </a:r>
            <a:r>
              <a:rPr lang="en-US" altLang="zh-TW" sz="5400" b="1" dirty="0">
                <a:latin typeface="Aharoni" panose="02010803020104030203" pitchFamily="2" charset="-79"/>
                <a:ea typeface="微軟正黑體" panose="020B0604030504040204" pitchFamily="34" charset="-120"/>
                <a:cs typeface="Aharoni" panose="02010803020104030203" pitchFamily="2" charset="-79"/>
              </a:rPr>
              <a:t>two emotions …</a:t>
            </a:r>
            <a:endParaRPr lang="zh-TW" altLang="en-US" sz="5400" b="1" dirty="0">
              <a:latin typeface="Aharoni" panose="02010803020104030203" pitchFamily="2" charset="-79"/>
              <a:ea typeface="微軟正黑體" panose="020B0604030504040204" pitchFamily="34" charset="-120"/>
              <a:cs typeface="Aharoni" panose="02010803020104030203" pitchFamily="2" charset="-79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2BFC165-D33E-44CC-AE68-B657FDAECB65}"/>
              </a:ext>
            </a:extLst>
          </p:cNvPr>
          <p:cNvGrpSpPr/>
          <p:nvPr/>
        </p:nvGrpSpPr>
        <p:grpSpPr>
          <a:xfrm>
            <a:off x="6096000" y="1580387"/>
            <a:ext cx="2808513" cy="2809222"/>
            <a:chOff x="1926771" y="1618565"/>
            <a:chExt cx="2808513" cy="2809222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306EA356-B20F-47A9-874C-5B7316BB7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8820"/>
            <a:stretch/>
          </p:blipFill>
          <p:spPr>
            <a:xfrm>
              <a:off x="1926771" y="1618565"/>
              <a:ext cx="2808513" cy="2286002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F045C54-56A9-4912-8BFF-B1250B36007F}"/>
                </a:ext>
              </a:extLst>
            </p:cNvPr>
            <p:cNvSpPr txBox="1"/>
            <p:nvPr/>
          </p:nvSpPr>
          <p:spPr>
            <a:xfrm>
              <a:off x="2688772" y="3904567"/>
              <a:ext cx="17417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呻吟聲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E73112E-0C71-451B-B2F3-A8463029CD0C}"/>
              </a:ext>
            </a:extLst>
          </p:cNvPr>
          <p:cNvGrpSpPr/>
          <p:nvPr/>
        </p:nvGrpSpPr>
        <p:grpSpPr>
          <a:xfrm>
            <a:off x="1809523" y="1689244"/>
            <a:ext cx="2808513" cy="2700365"/>
            <a:chOff x="5399314" y="1727422"/>
            <a:chExt cx="2808513" cy="2700365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F70FC88-7CEC-4205-8D73-D2C1ABBF9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820"/>
            <a:stretch/>
          </p:blipFill>
          <p:spPr>
            <a:xfrm>
              <a:off x="5399314" y="1727422"/>
              <a:ext cx="2808513" cy="2286002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E20AF8B9-07B2-4947-8529-EBE61C7697A8}"/>
                </a:ext>
              </a:extLst>
            </p:cNvPr>
            <p:cNvSpPr txBox="1"/>
            <p:nvPr/>
          </p:nvSpPr>
          <p:spPr>
            <a:xfrm>
              <a:off x="6096000" y="3904567"/>
              <a:ext cx="17417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嘆息聲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201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F8FA05F-7C36-438E-B84B-6929BC56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23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9D2026-4DE1-4FC9-87A1-645824EA86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1165" y="1448229"/>
            <a:ext cx="8310064" cy="4604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6243976-2096-4B5D-880D-7F5CF606585E}"/>
              </a:ext>
            </a:extLst>
          </p:cNvPr>
          <p:cNvSpPr txBox="1"/>
          <p:nvPr/>
        </p:nvSpPr>
        <p:spPr>
          <a:xfrm>
            <a:off x="431165" y="436880"/>
            <a:ext cx="9519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希爾伯特黃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經驗模態分解</a:t>
            </a: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D411F2D1-F2F7-4633-A266-C895ABFAD509}"/>
              </a:ext>
            </a:extLst>
          </p:cNvPr>
          <p:cNvSpPr/>
          <p:nvPr/>
        </p:nvSpPr>
        <p:spPr>
          <a:xfrm>
            <a:off x="431164" y="6247038"/>
            <a:ext cx="265521" cy="218621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9992508-4A91-4D6C-8FBF-0185043605AF}"/>
              </a:ext>
            </a:extLst>
          </p:cNvPr>
          <p:cNvSpPr txBox="1"/>
          <p:nvPr/>
        </p:nvSpPr>
        <p:spPr>
          <a:xfrm>
            <a:off x="696685" y="6156293"/>
            <a:ext cx="35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哭聲 經驗模態分解圖</a:t>
            </a:r>
          </a:p>
        </p:txBody>
      </p:sp>
    </p:spTree>
    <p:extLst>
      <p:ext uri="{BB962C8B-B14F-4D97-AF65-F5344CB8AC3E}">
        <p14:creationId xmlns:p14="http://schemas.microsoft.com/office/powerpoint/2010/main" val="82598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D1">
            <a:alpha val="4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92629" y="189226"/>
            <a:ext cx="7074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/>
              <a:t>情緒聲音辨識流程圖</a:t>
            </a:r>
          </a:p>
        </p:txBody>
      </p:sp>
      <p:sp>
        <p:nvSpPr>
          <p:cNvPr id="5" name="矩形 4"/>
          <p:cNvSpPr/>
          <p:nvPr/>
        </p:nvSpPr>
        <p:spPr>
          <a:xfrm>
            <a:off x="990600" y="1088571"/>
            <a:ext cx="7041168" cy="604005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音訊檔案</a:t>
            </a:r>
          </a:p>
        </p:txBody>
      </p:sp>
      <p:sp>
        <p:nvSpPr>
          <p:cNvPr id="8" name="向下箭號 7"/>
          <p:cNvSpPr/>
          <p:nvPr/>
        </p:nvSpPr>
        <p:spPr>
          <a:xfrm>
            <a:off x="4261371" y="1786061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9" name="矩形 8"/>
          <p:cNvSpPr/>
          <p:nvPr/>
        </p:nvSpPr>
        <p:spPr>
          <a:xfrm>
            <a:off x="3380788" y="2314512"/>
            <a:ext cx="2160000" cy="527441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分量</a:t>
            </a:r>
            <a:r>
              <a:rPr lang="en-US" altLang="zh-TW" sz="2800" b="1" dirty="0">
                <a:solidFill>
                  <a:schemeClr val="tx1"/>
                </a:solidFill>
              </a:rPr>
              <a:t>2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153400" y="1671289"/>
            <a:ext cx="2505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</a:rPr>
              <a:t>進行</a:t>
            </a:r>
            <a:r>
              <a:rPr lang="en-US" altLang="zh-TW" sz="2800" b="1" dirty="0">
                <a:solidFill>
                  <a:srgbClr val="FF0000"/>
                </a:solidFill>
              </a:rPr>
              <a:t>EMD</a:t>
            </a:r>
            <a:r>
              <a:rPr lang="zh-TW" altLang="en-US" sz="2800" b="1" dirty="0">
                <a:solidFill>
                  <a:srgbClr val="FF0000"/>
                </a:solidFill>
              </a:rPr>
              <a:t>分解</a:t>
            </a:r>
          </a:p>
        </p:txBody>
      </p:sp>
      <p:sp>
        <p:nvSpPr>
          <p:cNvPr id="11" name="矩形 10"/>
          <p:cNvSpPr/>
          <p:nvPr/>
        </p:nvSpPr>
        <p:spPr>
          <a:xfrm>
            <a:off x="920326" y="2300731"/>
            <a:ext cx="2160000" cy="54000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分量</a:t>
            </a:r>
            <a:r>
              <a:rPr lang="en-US" altLang="zh-TW" sz="2800" b="1" dirty="0">
                <a:solidFill>
                  <a:schemeClr val="tx1"/>
                </a:solidFill>
              </a:rPr>
              <a:t>1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71768" y="2309484"/>
            <a:ext cx="2160000" cy="54000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分量</a:t>
            </a:r>
            <a:r>
              <a:rPr lang="en-US" altLang="zh-TW" sz="2800" b="1" dirty="0">
                <a:solidFill>
                  <a:schemeClr val="tx1"/>
                </a:solidFill>
              </a:rPr>
              <a:t>3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5" name="向下箭號 14"/>
          <p:cNvSpPr/>
          <p:nvPr/>
        </p:nvSpPr>
        <p:spPr>
          <a:xfrm>
            <a:off x="1800909" y="1760540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16" name="向下箭號 15"/>
          <p:cNvSpPr/>
          <p:nvPr/>
        </p:nvSpPr>
        <p:spPr>
          <a:xfrm>
            <a:off x="6780431" y="1787862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17" name="向下箭號 16"/>
          <p:cNvSpPr/>
          <p:nvPr/>
        </p:nvSpPr>
        <p:spPr>
          <a:xfrm>
            <a:off x="1800909" y="2927156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18" name="向下箭號 17"/>
          <p:cNvSpPr/>
          <p:nvPr/>
        </p:nvSpPr>
        <p:spPr>
          <a:xfrm>
            <a:off x="4261371" y="2927156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19" name="向下箭號 18"/>
          <p:cNvSpPr/>
          <p:nvPr/>
        </p:nvSpPr>
        <p:spPr>
          <a:xfrm>
            <a:off x="6752351" y="2927156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20" name="矩形 19"/>
          <p:cNvSpPr/>
          <p:nvPr/>
        </p:nvSpPr>
        <p:spPr>
          <a:xfrm>
            <a:off x="953967" y="3466392"/>
            <a:ext cx="2160000" cy="54000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頻譜</a:t>
            </a:r>
            <a:r>
              <a:rPr lang="en-US" altLang="zh-TW" sz="2800" b="1" dirty="0">
                <a:solidFill>
                  <a:schemeClr val="tx1"/>
                </a:solidFill>
              </a:rPr>
              <a:t>1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71768" y="3470052"/>
            <a:ext cx="2160000" cy="54000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頻譜</a:t>
            </a:r>
            <a:r>
              <a:rPr lang="en-US" altLang="zh-TW" sz="2800" b="1" dirty="0">
                <a:solidFill>
                  <a:schemeClr val="tx1"/>
                </a:solidFill>
              </a:rPr>
              <a:t>3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380788" y="3471686"/>
            <a:ext cx="2160000" cy="54000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頻譜</a:t>
            </a:r>
            <a:r>
              <a:rPr lang="en-US" altLang="zh-TW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8031768" y="2983043"/>
            <a:ext cx="1983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</a:rPr>
              <a:t>頻譜轉換</a:t>
            </a:r>
          </a:p>
        </p:txBody>
      </p:sp>
      <p:sp>
        <p:nvSpPr>
          <p:cNvPr id="24" name="向下箭號 23"/>
          <p:cNvSpPr/>
          <p:nvPr/>
        </p:nvSpPr>
        <p:spPr>
          <a:xfrm>
            <a:off x="1800909" y="4102934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25" name="向下箭號 24"/>
          <p:cNvSpPr/>
          <p:nvPr/>
        </p:nvSpPr>
        <p:spPr>
          <a:xfrm>
            <a:off x="4261371" y="4099016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26" name="向下箭號 25"/>
          <p:cNvSpPr/>
          <p:nvPr/>
        </p:nvSpPr>
        <p:spPr>
          <a:xfrm>
            <a:off x="6780431" y="4094350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27" name="矩形 26"/>
          <p:cNvSpPr/>
          <p:nvPr/>
        </p:nvSpPr>
        <p:spPr>
          <a:xfrm>
            <a:off x="5871768" y="4649254"/>
            <a:ext cx="2160000" cy="54000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預測結果</a:t>
            </a:r>
            <a:r>
              <a:rPr lang="en-US" altLang="zh-TW" sz="2800" b="1" dirty="0">
                <a:solidFill>
                  <a:schemeClr val="tx1"/>
                </a:solidFill>
              </a:rPr>
              <a:t>3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20326" y="4641419"/>
            <a:ext cx="2160000" cy="54000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預測結果</a:t>
            </a:r>
            <a:r>
              <a:rPr lang="en-US" altLang="zh-TW" sz="2800" b="1" dirty="0">
                <a:solidFill>
                  <a:schemeClr val="tx1"/>
                </a:solidFill>
              </a:rPr>
              <a:t>1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380788" y="4641419"/>
            <a:ext cx="2160000" cy="54000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預測結果</a:t>
            </a:r>
            <a:r>
              <a:rPr lang="en-US" altLang="zh-TW" sz="2800" b="1" dirty="0">
                <a:solidFill>
                  <a:schemeClr val="tx1"/>
                </a:solidFill>
              </a:rPr>
              <a:t>2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8067270" y="4126034"/>
            <a:ext cx="1889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</a:rPr>
              <a:t>模型預測</a:t>
            </a:r>
          </a:p>
        </p:txBody>
      </p:sp>
      <p:sp>
        <p:nvSpPr>
          <p:cNvPr id="37" name="矩形 36"/>
          <p:cNvSpPr/>
          <p:nvPr/>
        </p:nvSpPr>
        <p:spPr>
          <a:xfrm>
            <a:off x="905067" y="5809024"/>
            <a:ext cx="7111442" cy="769441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最終結果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8153399" y="5200602"/>
            <a:ext cx="3615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</a:rPr>
              <a:t>對預測結果進行投票</a:t>
            </a:r>
          </a:p>
        </p:txBody>
      </p:sp>
      <p:sp>
        <p:nvSpPr>
          <p:cNvPr id="35" name="向下箭號 34"/>
          <p:cNvSpPr/>
          <p:nvPr/>
        </p:nvSpPr>
        <p:spPr>
          <a:xfrm>
            <a:off x="1800909" y="5266622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39" name="向下箭號 38"/>
          <p:cNvSpPr/>
          <p:nvPr/>
        </p:nvSpPr>
        <p:spPr>
          <a:xfrm>
            <a:off x="4261371" y="5266622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40" name="向下箭號 39"/>
          <p:cNvSpPr/>
          <p:nvPr/>
        </p:nvSpPr>
        <p:spPr>
          <a:xfrm>
            <a:off x="6754487" y="5266622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31" name="投影片編號版面配置區 7">
            <a:extLst>
              <a:ext uri="{FF2B5EF4-FFF2-40B4-BE49-F238E27FC236}">
                <a16:creationId xmlns:a16="http://schemas.microsoft.com/office/drawing/2014/main" id="{0DEA132F-8031-4683-90B0-C1A4CBC2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24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9A9DD11-C6E3-4942-AB63-CECF5ED9679F}"/>
              </a:ext>
            </a:extLst>
          </p:cNvPr>
          <p:cNvSpPr txBox="1"/>
          <p:nvPr/>
        </p:nvSpPr>
        <p:spPr>
          <a:xfrm>
            <a:off x="8153400" y="605069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測試準確度 </a:t>
            </a:r>
            <a:r>
              <a:rPr lang="en-US" altLang="zh-TW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91.6%</a:t>
            </a:r>
            <a:endParaRPr lang="zh-TW" alt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6918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D1">
            <a:alpha val="4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572560" y="252288"/>
            <a:ext cx="7013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/>
              <a:t>系統架構圖</a:t>
            </a:r>
            <a:r>
              <a:rPr lang="en-US" altLang="zh-TW" sz="4400" b="1" dirty="0"/>
              <a:t>2nd</a:t>
            </a:r>
            <a:endParaRPr lang="zh-TW" altLang="en-US" sz="44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66194" t="43997" r="6017" b="907"/>
          <a:stretch/>
        </p:blipFill>
        <p:spPr>
          <a:xfrm>
            <a:off x="9154609" y="2938060"/>
            <a:ext cx="1655181" cy="342610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0811" t="54978" r="60818" b="-953"/>
          <a:stretch/>
        </p:blipFill>
        <p:spPr>
          <a:xfrm>
            <a:off x="5771647" y="3221642"/>
            <a:ext cx="1689904" cy="285894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886" y="802493"/>
            <a:ext cx="902286" cy="944962"/>
          </a:xfrm>
          <a:prstGeom prst="rect">
            <a:avLst/>
          </a:prstGeom>
        </p:spPr>
      </p:pic>
      <p:pic>
        <p:nvPicPr>
          <p:cNvPr id="7" name="Picture 2" descr="Line-Icon-OSX | 机油先生官網">
            <a:extLst>
              <a:ext uri="{FF2B5EF4-FFF2-40B4-BE49-F238E27FC236}">
                <a16:creationId xmlns:a16="http://schemas.microsoft.com/office/drawing/2014/main" id="{9F59CD44-8298-47CA-AE02-CC0847892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83" y="844435"/>
            <a:ext cx="903020" cy="90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l="10811" t="3792" r="61400" b="82992"/>
          <a:stretch/>
        </p:blipFill>
        <p:spPr>
          <a:xfrm>
            <a:off x="1387641" y="858116"/>
            <a:ext cx="1655180" cy="82180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092155" y="6080726"/>
            <a:ext cx="2686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情緒聲音收集裝置</a:t>
            </a:r>
          </a:p>
        </p:txBody>
      </p:sp>
      <p:sp>
        <p:nvSpPr>
          <p:cNvPr id="14" name="向右箭號 13"/>
          <p:cNvSpPr/>
          <p:nvPr/>
        </p:nvSpPr>
        <p:spPr>
          <a:xfrm>
            <a:off x="4362602" y="4577817"/>
            <a:ext cx="1190605" cy="1465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7719938" y="4577817"/>
            <a:ext cx="1190605" cy="17361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 rot="5400000">
            <a:off x="1619928" y="2375567"/>
            <a:ext cx="1190605" cy="1465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527902" y="4943692"/>
            <a:ext cx="1574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辨識情緒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聲音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2344022" y="2168704"/>
            <a:ext cx="2077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發出情緒聲音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5829261" y="6013675"/>
            <a:ext cx="1574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情緒聲音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辨識系統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10294457" y="3466365"/>
            <a:ext cx="15746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情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緒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聲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音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結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果</a:t>
            </a:r>
          </a:p>
        </p:txBody>
      </p:sp>
      <p:sp>
        <p:nvSpPr>
          <p:cNvPr id="23" name="向右箭號 22"/>
          <p:cNvSpPr/>
          <p:nvPr/>
        </p:nvSpPr>
        <p:spPr>
          <a:xfrm rot="16200000">
            <a:off x="9460192" y="2269462"/>
            <a:ext cx="1190605" cy="1465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7849656" y="2111925"/>
            <a:ext cx="2077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發送情緒結果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1176706" y="356743"/>
            <a:ext cx="2077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需照護對象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8956125" y="356743"/>
            <a:ext cx="2077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通知軟體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25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95E2536-C26D-4C5C-BA7B-09ADECE231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1748">
            <a:off x="764638" y="3307342"/>
            <a:ext cx="3193986" cy="2729650"/>
          </a:xfrm>
          <a:prstGeom prst="rect">
            <a:avLst/>
          </a:prstGeom>
          <a:effectLst>
            <a:reflection endPos="0" dir="5400000" sy="-100000" algn="bl" rotWithShape="0"/>
          </a:effectLst>
          <a:scene3d>
            <a:camera prst="orthographicFront"/>
            <a:lightRig rig="balanced" dir="t"/>
          </a:scene3d>
          <a:sp3d/>
        </p:spPr>
      </p:pic>
    </p:spTree>
    <p:extLst>
      <p:ext uri="{BB962C8B-B14F-4D97-AF65-F5344CB8AC3E}">
        <p14:creationId xmlns:p14="http://schemas.microsoft.com/office/powerpoint/2010/main" val="506728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84515" y="2903220"/>
            <a:ext cx="9144000" cy="1223010"/>
          </a:xfrm>
        </p:spPr>
        <p:txBody>
          <a:bodyPr>
            <a:normAutofit lnSpcReduction="10000"/>
          </a:bodyPr>
          <a:lstStyle/>
          <a:p>
            <a:r>
              <a:rPr lang="zh-TW" altLang="en-US" sz="8800" dirty="0">
                <a:solidFill>
                  <a:schemeClr val="bg1"/>
                </a:solidFill>
              </a:rPr>
              <a:t>網頁</a:t>
            </a:r>
            <a:r>
              <a:rPr lang="en-US" altLang="zh-TW" sz="8800" dirty="0">
                <a:solidFill>
                  <a:schemeClr val="bg1"/>
                </a:solidFill>
              </a:rPr>
              <a:t> UI</a:t>
            </a:r>
            <a:r>
              <a:rPr lang="zh-TW" altLang="en-US" sz="8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7035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E4F4AF-C8EB-4F00-AA7B-57C5E58F8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" r="1887" b="22846"/>
          <a:stretch/>
        </p:blipFill>
        <p:spPr>
          <a:xfrm>
            <a:off x="436696" y="2114404"/>
            <a:ext cx="7674918" cy="3647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691EBA2-129F-4A25-8B65-E0BDF694F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DDDE7253-5D03-4501-ADC9-33795310BD21}" type="slidenum">
              <a:rPr lang="zh-CN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27</a:t>
            </a:fld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CE46465-3086-4DC0-B9FF-DB446FDC1046}"/>
              </a:ext>
            </a:extLst>
          </p:cNvPr>
          <p:cNvSpPr txBox="1"/>
          <p:nvPr/>
        </p:nvSpPr>
        <p:spPr>
          <a:xfrm>
            <a:off x="375972" y="703259"/>
            <a:ext cx="6089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登入畫面</a:t>
            </a:r>
          </a:p>
        </p:txBody>
      </p:sp>
    </p:spTree>
    <p:extLst>
      <p:ext uri="{BB962C8B-B14F-4D97-AF65-F5344CB8AC3E}">
        <p14:creationId xmlns:p14="http://schemas.microsoft.com/office/powerpoint/2010/main" val="4268354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6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869C0C1-0666-4D9B-B49B-67383AD40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89103"/>
            <a:ext cx="10905066" cy="5479794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6A71767-CD91-4E47-A9B2-198D10A8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DE7253-5D03-4501-ADC9-33795310BD21}" type="slidenum">
              <a:rPr lang="zh-CN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49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6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6A71767-CD91-4E47-A9B2-198D10A8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DE7253-5D03-4501-ADC9-33795310BD21}" type="slidenum">
              <a:rPr lang="zh-CN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BF9400D-513F-459F-8170-43D765728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85" b="1"/>
          <a:stretch/>
        </p:blipFill>
        <p:spPr>
          <a:xfrm>
            <a:off x="655982" y="705678"/>
            <a:ext cx="10774017" cy="542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78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193557" y="89102"/>
            <a:ext cx="7787534" cy="7787534"/>
            <a:chOff x="4241219" y="1574800"/>
            <a:chExt cx="3594100" cy="3594100"/>
          </a:xfrm>
        </p:grpSpPr>
        <p:sp>
          <p:nvSpPr>
            <p:cNvPr id="3" name="椭圆 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584242" y="2917825"/>
              <a:ext cx="908054" cy="90805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478262" y="4704866"/>
            <a:ext cx="1048158" cy="1048158"/>
            <a:chOff x="4241219" y="1574800"/>
            <a:chExt cx="3594100" cy="3594100"/>
          </a:xfrm>
        </p:grpSpPr>
        <p:sp>
          <p:nvSpPr>
            <p:cNvPr id="18" name="椭圆 17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774116" y="696615"/>
            <a:ext cx="1347221" cy="1347221"/>
            <a:chOff x="4241219" y="1574800"/>
            <a:chExt cx="3594100" cy="3594100"/>
          </a:xfrm>
        </p:grpSpPr>
        <p:sp>
          <p:nvSpPr>
            <p:cNvPr id="33" name="椭圆 3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4081723" y="1051869"/>
            <a:ext cx="4028554" cy="4028548"/>
          </a:xfrm>
          <a:prstGeom prst="ellipse">
            <a:avLst/>
          </a:prstGeom>
          <a:solidFill>
            <a:srgbClr val="FBF8EF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812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3938596" y="2944045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742071" y="3982869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64"/>
          <p:cNvSpPr>
            <a:spLocks noChangeArrowheads="1"/>
          </p:cNvSpPr>
          <p:nvPr/>
        </p:nvSpPr>
        <p:spPr bwMode="auto">
          <a:xfrm>
            <a:off x="4640948" y="2492452"/>
            <a:ext cx="284617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緒論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0" name="投影片編號版面配置區 49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3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108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6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6A71767-CD91-4E47-A9B2-198D10A8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DE7253-5D03-4501-ADC9-33795310BD21}" type="slidenum">
              <a:rPr lang="zh-CN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75B9E42-C0C2-461D-99E7-E3B92018C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5" t="14015" r="20411"/>
          <a:stretch/>
        </p:blipFill>
        <p:spPr>
          <a:xfrm>
            <a:off x="665922" y="606286"/>
            <a:ext cx="10895260" cy="561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58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995594" y="38971"/>
            <a:ext cx="7787534" cy="7787534"/>
            <a:chOff x="4241219" y="1574800"/>
            <a:chExt cx="3594100" cy="3594100"/>
          </a:xfrm>
        </p:grpSpPr>
        <p:sp>
          <p:nvSpPr>
            <p:cNvPr id="3" name="椭圆 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584242" y="2917825"/>
              <a:ext cx="908054" cy="90805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605072" y="3152932"/>
            <a:ext cx="1048158" cy="1048158"/>
            <a:chOff x="4241219" y="1574800"/>
            <a:chExt cx="3594100" cy="3594100"/>
          </a:xfrm>
        </p:grpSpPr>
        <p:sp>
          <p:nvSpPr>
            <p:cNvPr id="18" name="椭圆 17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216892" y="3318583"/>
            <a:ext cx="1347221" cy="1347221"/>
            <a:chOff x="4241219" y="1574800"/>
            <a:chExt cx="3594100" cy="3594100"/>
          </a:xfrm>
        </p:grpSpPr>
        <p:sp>
          <p:nvSpPr>
            <p:cNvPr id="33" name="椭圆 3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4081723" y="1051869"/>
            <a:ext cx="4028554" cy="4028548"/>
          </a:xfrm>
          <a:prstGeom prst="ellipse">
            <a:avLst/>
          </a:prstGeom>
          <a:solidFill>
            <a:srgbClr val="FBF8EF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812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3938596" y="2944045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742071" y="3982869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64"/>
          <p:cNvSpPr>
            <a:spLocks noChangeArrowheads="1"/>
          </p:cNvSpPr>
          <p:nvPr/>
        </p:nvSpPr>
        <p:spPr bwMode="auto">
          <a:xfrm>
            <a:off x="4620770" y="2555387"/>
            <a:ext cx="284617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實驗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0" name="投影片編號版面配置區 49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31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5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8" grpId="0" animBg="1"/>
          <p:bldP spid="49" grpId="0" animBg="1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8" grpId="0" animBg="1"/>
          <p:bldP spid="49" grpId="0" animBg="1"/>
          <p:bldP spid="51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43179B5-C098-455A-91AB-AFBE18E2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32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66C58A0-74BA-4A11-9EED-DE5A97C0A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416933"/>
              </p:ext>
            </p:extLst>
          </p:nvPr>
        </p:nvGraphicFramePr>
        <p:xfrm>
          <a:off x="834676" y="1258528"/>
          <a:ext cx="10522649" cy="49560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48316">
                  <a:extLst>
                    <a:ext uri="{9D8B030D-6E8A-4147-A177-3AD203B41FA5}">
                      <a16:colId xmlns:a16="http://schemas.microsoft.com/office/drawing/2014/main" val="878345494"/>
                    </a:ext>
                  </a:extLst>
                </a:gridCol>
                <a:gridCol w="5174333">
                  <a:extLst>
                    <a:ext uri="{9D8B030D-6E8A-4147-A177-3AD203B41FA5}">
                      <a16:colId xmlns:a16="http://schemas.microsoft.com/office/drawing/2014/main" val="2394082572"/>
                    </a:ext>
                  </a:extLst>
                </a:gridCol>
              </a:tblGrid>
              <a:tr h="686971">
                <a:tc>
                  <a:txBody>
                    <a:bodyPr/>
                    <a:lstStyle/>
                    <a:p>
                      <a:pPr algn="ctr"/>
                      <a:r>
                        <a:rPr lang="zh-TW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優化函數</a:t>
                      </a:r>
                    </a:p>
                    <a:p>
                      <a:pPr algn="ctr"/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(optimizer)</a:t>
                      </a:r>
                      <a:endParaRPr lang="zh-TW" sz="22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tc>
                  <a:txBody>
                    <a:bodyPr/>
                    <a:lstStyle/>
                    <a:p>
                      <a:r>
                        <a:rPr lang="en-US" sz="2200" kern="150" dirty="0">
                          <a:solidFill>
                            <a:sysClr val="windowText" lastClr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SGD, RMSprop, </a:t>
                      </a:r>
                      <a:r>
                        <a:rPr lang="en-US" sz="2200" kern="150" dirty="0" err="1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Adagrad</a:t>
                      </a:r>
                      <a:r>
                        <a:rPr lang="en-US" sz="2200" kern="150" dirty="0">
                          <a:solidFill>
                            <a:sysClr val="windowText" lastClr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en-US" sz="2200" kern="150" dirty="0" err="1">
                          <a:solidFill>
                            <a:sysClr val="windowText" lastClr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Adadelta</a:t>
                      </a:r>
                      <a:r>
                        <a:rPr lang="en-US" sz="2200" kern="150" dirty="0">
                          <a:solidFill>
                            <a:sysClr val="windowText" lastClr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Adam, </a:t>
                      </a:r>
                      <a:r>
                        <a:rPr lang="en-US" sz="2200" kern="150" dirty="0" err="1">
                          <a:solidFill>
                            <a:sysClr val="windowText" lastClr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Adamax</a:t>
                      </a:r>
                      <a:r>
                        <a:rPr lang="en-US" sz="2200" kern="150" dirty="0">
                          <a:solidFill>
                            <a:sysClr val="windowText" lastClr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en-US" sz="2200" kern="150" dirty="0" err="1">
                          <a:solidFill>
                            <a:sysClr val="windowText" lastClr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Nadam</a:t>
                      </a:r>
                      <a:endParaRPr lang="zh-TW" sz="2200" kern="150" dirty="0">
                        <a:solidFill>
                          <a:sysClr val="windowText" lastClr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923880"/>
                  </a:ext>
                </a:extLst>
              </a:tr>
              <a:tr h="686971">
                <a:tc>
                  <a:txBody>
                    <a:bodyPr/>
                    <a:lstStyle/>
                    <a:p>
                      <a:pPr algn="ctr"/>
                      <a:r>
                        <a:rPr lang="zh-TW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學習率</a:t>
                      </a:r>
                    </a:p>
                    <a:p>
                      <a:pPr algn="ctr"/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(learning rate)</a:t>
                      </a:r>
                      <a:endParaRPr lang="zh-TW" sz="22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tc>
                  <a:txBody>
                    <a:bodyPr/>
                    <a:lstStyle/>
                    <a:p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0.5, 0.2, 0.1, 0.05, 0.02, 0.01, 0.005, 0.002, </a:t>
                      </a:r>
                      <a:r>
                        <a:rPr lang="en-US" sz="22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0.001</a:t>
                      </a:r>
                      <a:endParaRPr lang="zh-TW" sz="22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extLst>
                  <a:ext uri="{0D108BD9-81ED-4DB2-BD59-A6C34878D82A}">
                    <a16:rowId xmlns:a16="http://schemas.microsoft.com/office/drawing/2014/main" val="3038414883"/>
                  </a:ext>
                </a:extLst>
              </a:tr>
              <a:tr h="380287">
                <a:tc>
                  <a:txBody>
                    <a:bodyPr/>
                    <a:lstStyle/>
                    <a:p>
                      <a:pPr algn="ctr"/>
                      <a:r>
                        <a:rPr lang="zh-TW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批次大小</a:t>
                      </a:r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(batch size)</a:t>
                      </a:r>
                      <a:endParaRPr lang="zh-TW" sz="22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tc>
                  <a:txBody>
                    <a:bodyPr/>
                    <a:lstStyle/>
                    <a:p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8, </a:t>
                      </a:r>
                      <a:r>
                        <a:rPr lang="en-US" sz="22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32, 64, 128, 256</a:t>
                      </a:r>
                      <a:endParaRPr lang="zh-TW" sz="22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extLst>
                  <a:ext uri="{0D108BD9-81ED-4DB2-BD59-A6C34878D82A}">
                    <a16:rowId xmlns:a16="http://schemas.microsoft.com/office/drawing/2014/main" val="743045164"/>
                  </a:ext>
                </a:extLst>
              </a:tr>
              <a:tr h="380287">
                <a:tc>
                  <a:txBody>
                    <a:bodyPr/>
                    <a:lstStyle/>
                    <a:p>
                      <a:pPr algn="ctr"/>
                      <a:r>
                        <a:rPr lang="zh-TW" sz="22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學習世代</a:t>
                      </a:r>
                      <a:r>
                        <a:rPr lang="en-US" sz="22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(epoch)</a:t>
                      </a:r>
                      <a:endParaRPr lang="zh-TW" sz="22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tc>
                  <a:txBody>
                    <a:bodyPr/>
                    <a:lstStyle/>
                    <a:p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10, 20, </a:t>
                      </a:r>
                      <a:r>
                        <a:rPr lang="en-US" sz="22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100, 150</a:t>
                      </a:r>
                      <a:endParaRPr lang="zh-TW" sz="22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extLst>
                  <a:ext uri="{0D108BD9-81ED-4DB2-BD59-A6C34878D82A}">
                    <a16:rowId xmlns:a16="http://schemas.microsoft.com/office/drawing/2014/main" val="124396262"/>
                  </a:ext>
                </a:extLst>
              </a:tr>
              <a:tr h="380287">
                <a:tc>
                  <a:txBody>
                    <a:bodyPr/>
                    <a:lstStyle/>
                    <a:p>
                      <a:pPr algn="ctr"/>
                      <a:r>
                        <a:rPr lang="zh-TW" sz="22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頻譜類型</a:t>
                      </a:r>
                      <a:r>
                        <a:rPr lang="en-US" sz="22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(spectrum)</a:t>
                      </a:r>
                      <a:endParaRPr lang="zh-TW" sz="22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tc>
                  <a:txBody>
                    <a:bodyPr/>
                    <a:lstStyle/>
                    <a:p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STFT, </a:t>
                      </a:r>
                      <a:r>
                        <a:rPr lang="en-US" sz="22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Mel-Scale</a:t>
                      </a:r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CQT</a:t>
                      </a:r>
                      <a:endParaRPr lang="zh-TW" sz="22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extLst>
                  <a:ext uri="{0D108BD9-81ED-4DB2-BD59-A6C34878D82A}">
                    <a16:rowId xmlns:a16="http://schemas.microsoft.com/office/drawing/2014/main" val="2073142907"/>
                  </a:ext>
                </a:extLst>
              </a:tr>
              <a:tr h="686971">
                <a:tc>
                  <a:txBody>
                    <a:bodyPr/>
                    <a:lstStyle/>
                    <a:p>
                      <a:pPr algn="ctr"/>
                      <a:r>
                        <a:rPr lang="zh-TW" sz="22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頻譜著色</a:t>
                      </a:r>
                    </a:p>
                    <a:p>
                      <a:pPr algn="ctr"/>
                      <a:r>
                        <a:rPr lang="en-US" sz="22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(color map)</a:t>
                      </a:r>
                      <a:endParaRPr lang="zh-TW" sz="22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tc>
                  <a:txBody>
                    <a:bodyPr/>
                    <a:lstStyle/>
                    <a:p>
                      <a:r>
                        <a:rPr lang="en-US" sz="2200" kern="15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Gist_ncar</a:t>
                      </a:r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Jet, </a:t>
                      </a:r>
                      <a:r>
                        <a:rPr lang="en-US" sz="2200" kern="15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Nipy_spectral</a:t>
                      </a:r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en-US" sz="22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Rainbow</a:t>
                      </a:r>
                      <a:endParaRPr lang="zh-TW" sz="22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extLst>
                  <a:ext uri="{0D108BD9-81ED-4DB2-BD59-A6C34878D82A}">
                    <a16:rowId xmlns:a16="http://schemas.microsoft.com/office/drawing/2014/main" val="1769930782"/>
                  </a:ext>
                </a:extLst>
              </a:tr>
              <a:tr h="380287">
                <a:tc>
                  <a:txBody>
                    <a:bodyPr/>
                    <a:lstStyle/>
                    <a:p>
                      <a:pPr algn="ctr"/>
                      <a:r>
                        <a:rPr lang="zh-TW" sz="22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丟棄率</a:t>
                      </a:r>
                      <a:r>
                        <a:rPr lang="en-US" sz="22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(dropout)</a:t>
                      </a:r>
                      <a:endParaRPr lang="zh-TW" sz="22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tc>
                  <a:txBody>
                    <a:bodyPr/>
                    <a:lstStyle/>
                    <a:p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 </a:t>
                      </a:r>
                      <a:r>
                        <a:rPr lang="en-US" sz="22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</a:t>
                      </a:r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0.5, 0.2, 0.1</a:t>
                      </a:r>
                      <a:endParaRPr lang="zh-TW" sz="22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extLst>
                  <a:ext uri="{0D108BD9-81ED-4DB2-BD59-A6C34878D82A}">
                    <a16:rowId xmlns:a16="http://schemas.microsoft.com/office/drawing/2014/main" val="2786468934"/>
                  </a:ext>
                </a:extLst>
              </a:tr>
              <a:tr h="686971">
                <a:tc>
                  <a:txBody>
                    <a:bodyPr/>
                    <a:lstStyle/>
                    <a:p>
                      <a:pPr algn="ctr"/>
                      <a:r>
                        <a:rPr lang="zh-TW" sz="22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批次正規化</a:t>
                      </a:r>
                    </a:p>
                    <a:p>
                      <a:pPr algn="ctr"/>
                      <a:r>
                        <a:rPr lang="en-US" sz="22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(batch normalization)</a:t>
                      </a:r>
                      <a:endParaRPr lang="zh-TW" sz="22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tc>
                  <a:txBody>
                    <a:bodyPr/>
                    <a:lstStyle/>
                    <a:p>
                      <a:r>
                        <a:rPr lang="en-US" sz="22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No</a:t>
                      </a:r>
                      <a:endParaRPr lang="zh-TW" sz="22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extLst>
                  <a:ext uri="{0D108BD9-81ED-4DB2-BD59-A6C34878D82A}">
                    <a16:rowId xmlns:a16="http://schemas.microsoft.com/office/drawing/2014/main" val="2142696082"/>
                  </a:ext>
                </a:extLst>
              </a:tr>
              <a:tr h="686971">
                <a:tc>
                  <a:txBody>
                    <a:bodyPr/>
                    <a:lstStyle/>
                    <a:p>
                      <a:pPr algn="ctr"/>
                      <a:r>
                        <a:rPr lang="zh-TW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影像解析度</a:t>
                      </a:r>
                    </a:p>
                    <a:p>
                      <a:pPr algn="ctr"/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(image resolution)</a:t>
                      </a:r>
                      <a:endParaRPr lang="zh-TW" sz="22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tc>
                  <a:txBody>
                    <a:bodyPr/>
                    <a:lstStyle/>
                    <a:p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56x56, </a:t>
                      </a:r>
                      <a:r>
                        <a:rPr lang="en-US" sz="22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112x112</a:t>
                      </a:r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168x168, 224x224</a:t>
                      </a:r>
                      <a:endParaRPr lang="zh-TW" sz="22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extLst>
                  <a:ext uri="{0D108BD9-81ED-4DB2-BD59-A6C34878D82A}">
                    <a16:rowId xmlns:a16="http://schemas.microsoft.com/office/drawing/2014/main" val="1258545497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02809D41-A958-439F-A948-754606A8ACDE}"/>
              </a:ext>
            </a:extLst>
          </p:cNvPr>
          <p:cNvSpPr txBox="1"/>
          <p:nvPr/>
        </p:nvSpPr>
        <p:spPr>
          <a:xfrm>
            <a:off x="834676" y="635635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95.85%</a:t>
            </a:r>
            <a:r>
              <a:rPr lang="zh-TW" altLang="en-US" sz="20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的測試準確率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900A63D-C1ED-459B-B319-B58997793339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深度學習模型訓練</a:t>
            </a:r>
          </a:p>
        </p:txBody>
      </p:sp>
    </p:spTree>
    <p:extLst>
      <p:ext uri="{BB962C8B-B14F-4D97-AF65-F5344CB8AC3E}">
        <p14:creationId xmlns:p14="http://schemas.microsoft.com/office/powerpoint/2010/main" val="3132836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B0D0B9-04A0-4ED8-B075-69648702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33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7979EBE-6AD8-4EEC-9376-333073F81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941668"/>
              </p:ext>
            </p:extLst>
          </p:nvPr>
        </p:nvGraphicFramePr>
        <p:xfrm>
          <a:off x="258419" y="1409050"/>
          <a:ext cx="5728692" cy="48236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9936">
                  <a:extLst>
                    <a:ext uri="{9D8B030D-6E8A-4147-A177-3AD203B41FA5}">
                      <a16:colId xmlns:a16="http://schemas.microsoft.com/office/drawing/2014/main" val="2034967734"/>
                    </a:ext>
                  </a:extLst>
                </a:gridCol>
                <a:gridCol w="756595">
                  <a:extLst>
                    <a:ext uri="{9D8B030D-6E8A-4147-A177-3AD203B41FA5}">
                      <a16:colId xmlns:a16="http://schemas.microsoft.com/office/drawing/2014/main" val="3897744301"/>
                    </a:ext>
                  </a:extLst>
                </a:gridCol>
                <a:gridCol w="1012714">
                  <a:extLst>
                    <a:ext uri="{9D8B030D-6E8A-4147-A177-3AD203B41FA5}">
                      <a16:colId xmlns:a16="http://schemas.microsoft.com/office/drawing/2014/main" val="1829107946"/>
                    </a:ext>
                  </a:extLst>
                </a:gridCol>
                <a:gridCol w="908175">
                  <a:extLst>
                    <a:ext uri="{9D8B030D-6E8A-4147-A177-3AD203B41FA5}">
                      <a16:colId xmlns:a16="http://schemas.microsoft.com/office/drawing/2014/main" val="752952982"/>
                    </a:ext>
                  </a:extLst>
                </a:gridCol>
                <a:gridCol w="1023168">
                  <a:extLst>
                    <a:ext uri="{9D8B030D-6E8A-4147-A177-3AD203B41FA5}">
                      <a16:colId xmlns:a16="http://schemas.microsoft.com/office/drawing/2014/main" val="3545981671"/>
                    </a:ext>
                  </a:extLst>
                </a:gridCol>
                <a:gridCol w="1108104">
                  <a:extLst>
                    <a:ext uri="{9D8B030D-6E8A-4147-A177-3AD203B41FA5}">
                      <a16:colId xmlns:a16="http://schemas.microsoft.com/office/drawing/2014/main" val="2411002351"/>
                    </a:ext>
                  </a:extLst>
                </a:gridCol>
              </a:tblGrid>
              <a:tr h="1019518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網路模型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3CNN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LeNet</a:t>
                      </a:r>
                      <a:endParaRPr lang="zh-TW" sz="2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 dirty="0" err="1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22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VGG16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ResNet50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6291434"/>
                  </a:ext>
                </a:extLst>
              </a:tr>
              <a:tr h="103750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模型大小</a:t>
                      </a:r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(MB)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46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250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101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7633852"/>
                  </a:ext>
                </a:extLst>
              </a:tr>
              <a:tr h="691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CNN</a:t>
                      </a:r>
                      <a:r>
                        <a:rPr lang="zh-TW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層數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49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0626114"/>
                  </a:ext>
                </a:extLst>
              </a:tr>
              <a:tr h="103750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訓練準確率</a:t>
                      </a:r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97.97%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99.32%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81.02%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96.61%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1880946"/>
                  </a:ext>
                </a:extLst>
              </a:tr>
              <a:tr h="103750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測試準確率</a:t>
                      </a:r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83.16%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82.15%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87.54%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80.81%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36.36%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912846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34D77B9-886D-4A19-AF8C-5CC9CD6C4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6451"/>
              </p:ext>
            </p:extLst>
          </p:nvPr>
        </p:nvGraphicFramePr>
        <p:xfrm>
          <a:off x="6096000" y="1409051"/>
          <a:ext cx="5970104" cy="47389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8703">
                  <a:extLst>
                    <a:ext uri="{9D8B030D-6E8A-4147-A177-3AD203B41FA5}">
                      <a16:colId xmlns:a16="http://schemas.microsoft.com/office/drawing/2014/main" val="257546332"/>
                    </a:ext>
                  </a:extLst>
                </a:gridCol>
                <a:gridCol w="788479">
                  <a:extLst>
                    <a:ext uri="{9D8B030D-6E8A-4147-A177-3AD203B41FA5}">
                      <a16:colId xmlns:a16="http://schemas.microsoft.com/office/drawing/2014/main" val="1342559151"/>
                    </a:ext>
                  </a:extLst>
                </a:gridCol>
                <a:gridCol w="1055391">
                  <a:extLst>
                    <a:ext uri="{9D8B030D-6E8A-4147-A177-3AD203B41FA5}">
                      <a16:colId xmlns:a16="http://schemas.microsoft.com/office/drawing/2014/main" val="3076938430"/>
                    </a:ext>
                  </a:extLst>
                </a:gridCol>
                <a:gridCol w="946446">
                  <a:extLst>
                    <a:ext uri="{9D8B030D-6E8A-4147-A177-3AD203B41FA5}">
                      <a16:colId xmlns:a16="http://schemas.microsoft.com/office/drawing/2014/main" val="1822663995"/>
                    </a:ext>
                  </a:extLst>
                </a:gridCol>
                <a:gridCol w="1066285">
                  <a:extLst>
                    <a:ext uri="{9D8B030D-6E8A-4147-A177-3AD203B41FA5}">
                      <a16:colId xmlns:a16="http://schemas.microsoft.com/office/drawing/2014/main" val="2126417606"/>
                    </a:ext>
                  </a:extLst>
                </a:gridCol>
                <a:gridCol w="1154800">
                  <a:extLst>
                    <a:ext uri="{9D8B030D-6E8A-4147-A177-3AD203B41FA5}">
                      <a16:colId xmlns:a16="http://schemas.microsoft.com/office/drawing/2014/main" val="3647645376"/>
                    </a:ext>
                  </a:extLst>
                </a:gridCol>
              </a:tblGrid>
              <a:tr h="91973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網路模型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Inception3</a:t>
                      </a:r>
                      <a:endParaRPr lang="zh-TW" sz="2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Inception4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Xception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MobileNet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MobileNet2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824625"/>
                  </a:ext>
                </a:extLst>
              </a:tr>
              <a:tr h="91973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模型大小</a:t>
                      </a:r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(MB)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94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220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1565549"/>
                  </a:ext>
                </a:extLst>
              </a:tr>
              <a:tr h="7155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CNN</a:t>
                      </a:r>
                      <a:r>
                        <a:rPr lang="zh-TW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層數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8281538"/>
                  </a:ext>
                </a:extLst>
              </a:tr>
              <a:tr h="91973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訓練準確率</a:t>
                      </a:r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85.03%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79.25%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76.96%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87.07%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81.61%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1628918"/>
                  </a:ext>
                </a:extLst>
              </a:tr>
              <a:tr h="91973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測試準確率</a:t>
                      </a:r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62.63%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77.10%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63.59%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72.05%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64.80%</a:t>
                      </a:r>
                      <a:endParaRPr lang="zh-TW" sz="2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1189034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4B5A4DC5-E858-4751-9221-2AE3C7198D72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網路模型對辨識效能影響</a:t>
            </a:r>
          </a:p>
        </p:txBody>
      </p:sp>
    </p:spTree>
    <p:extLst>
      <p:ext uri="{BB962C8B-B14F-4D97-AF65-F5344CB8AC3E}">
        <p14:creationId xmlns:p14="http://schemas.microsoft.com/office/powerpoint/2010/main" val="1724441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B0D0B9-04A0-4ED8-B075-69648702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34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B5A4DC5-E858-4751-9221-2AE3C7198D72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4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優化函數對辨識效能影響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59712C9-1202-4554-AD00-19CEDAF18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71477"/>
              </p:ext>
            </p:extLst>
          </p:nvPr>
        </p:nvGraphicFramePr>
        <p:xfrm>
          <a:off x="834675" y="1510748"/>
          <a:ext cx="9951312" cy="44516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9114">
                  <a:extLst>
                    <a:ext uri="{9D8B030D-6E8A-4147-A177-3AD203B41FA5}">
                      <a16:colId xmlns:a16="http://schemas.microsoft.com/office/drawing/2014/main" val="2016800918"/>
                    </a:ext>
                  </a:extLst>
                </a:gridCol>
                <a:gridCol w="1026224">
                  <a:extLst>
                    <a:ext uri="{9D8B030D-6E8A-4147-A177-3AD203B41FA5}">
                      <a16:colId xmlns:a16="http://schemas.microsoft.com/office/drawing/2014/main" val="1470325984"/>
                    </a:ext>
                  </a:extLst>
                </a:gridCol>
                <a:gridCol w="1327355">
                  <a:extLst>
                    <a:ext uri="{9D8B030D-6E8A-4147-A177-3AD203B41FA5}">
                      <a16:colId xmlns:a16="http://schemas.microsoft.com/office/drawing/2014/main" val="1637090192"/>
                    </a:ext>
                  </a:extLst>
                </a:gridCol>
                <a:gridCol w="1494503">
                  <a:extLst>
                    <a:ext uri="{9D8B030D-6E8A-4147-A177-3AD203B41FA5}">
                      <a16:colId xmlns:a16="http://schemas.microsoft.com/office/drawing/2014/main" val="72200734"/>
                    </a:ext>
                  </a:extLst>
                </a:gridCol>
                <a:gridCol w="1396181">
                  <a:extLst>
                    <a:ext uri="{9D8B030D-6E8A-4147-A177-3AD203B41FA5}">
                      <a16:colId xmlns:a16="http://schemas.microsoft.com/office/drawing/2014/main" val="4011941678"/>
                    </a:ext>
                  </a:extLst>
                </a:gridCol>
                <a:gridCol w="1199535">
                  <a:extLst>
                    <a:ext uri="{9D8B030D-6E8A-4147-A177-3AD203B41FA5}">
                      <a16:colId xmlns:a16="http://schemas.microsoft.com/office/drawing/2014/main" val="2091324488"/>
                    </a:ext>
                  </a:extLst>
                </a:gridCol>
                <a:gridCol w="1189703">
                  <a:extLst>
                    <a:ext uri="{9D8B030D-6E8A-4147-A177-3AD203B41FA5}">
                      <a16:colId xmlns:a16="http://schemas.microsoft.com/office/drawing/2014/main" val="2497724647"/>
                    </a:ext>
                  </a:extLst>
                </a:gridCol>
                <a:gridCol w="1248697">
                  <a:extLst>
                    <a:ext uri="{9D8B030D-6E8A-4147-A177-3AD203B41FA5}">
                      <a16:colId xmlns:a16="http://schemas.microsoft.com/office/drawing/2014/main" val="1730131037"/>
                    </a:ext>
                  </a:extLst>
                </a:gridCol>
              </a:tblGrid>
              <a:tr h="110324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</a:t>
                      </a:r>
                      <a:endParaRPr lang="zh-TW" sz="2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b"/>
                      <a:r>
                        <a:rPr lang="zh-TW" sz="22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</a:t>
                      </a:r>
                      <a:endParaRPr lang="zh-TW" sz="2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2200" kern="12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2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TW" sz="2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TW" sz="2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TW" sz="2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8391139"/>
                  </a:ext>
                </a:extLst>
              </a:tr>
              <a:tr h="1141931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優化</a:t>
                      </a:r>
                    </a:p>
                    <a:p>
                      <a:pPr algn="ctr" fontAlgn="b"/>
                      <a:r>
                        <a:rPr lang="zh-TW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函數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SGD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RMSprop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err="1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Adagrad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Adadelta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Adam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Adamax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Nadam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1468862"/>
                  </a:ext>
                </a:extLst>
              </a:tr>
              <a:tr h="110324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訓練準確率</a:t>
                      </a:r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99.32%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98.31%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99.66%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93.20%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97.96%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96.62%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7997937"/>
                  </a:ext>
                </a:extLst>
              </a:tr>
              <a:tr h="110324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測試準確率</a:t>
                      </a:r>
                      <a:r>
                        <a:rPr lang="en-US" sz="22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87.54%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77.80%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88.22%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85.20%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85.91%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86.20%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85.19%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5501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25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B0D0B9-04A0-4ED8-B075-69648702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35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B5A4DC5-E858-4751-9221-2AE3C7198D72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學習率對辨識效能影響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33B8866-6AD1-412F-A235-E1AD98E02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310186"/>
              </p:ext>
            </p:extLst>
          </p:nvPr>
        </p:nvGraphicFramePr>
        <p:xfrm>
          <a:off x="729617" y="1628025"/>
          <a:ext cx="10872447" cy="41843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9720">
                  <a:extLst>
                    <a:ext uri="{9D8B030D-6E8A-4147-A177-3AD203B41FA5}">
                      <a16:colId xmlns:a16="http://schemas.microsoft.com/office/drawing/2014/main" val="2338573705"/>
                    </a:ext>
                  </a:extLst>
                </a:gridCol>
                <a:gridCol w="1071974">
                  <a:extLst>
                    <a:ext uri="{9D8B030D-6E8A-4147-A177-3AD203B41FA5}">
                      <a16:colId xmlns:a16="http://schemas.microsoft.com/office/drawing/2014/main" val="899757594"/>
                    </a:ext>
                  </a:extLst>
                </a:gridCol>
                <a:gridCol w="1211074">
                  <a:extLst>
                    <a:ext uri="{9D8B030D-6E8A-4147-A177-3AD203B41FA5}">
                      <a16:colId xmlns:a16="http://schemas.microsoft.com/office/drawing/2014/main" val="277146119"/>
                    </a:ext>
                  </a:extLst>
                </a:gridCol>
                <a:gridCol w="1253408">
                  <a:extLst>
                    <a:ext uri="{9D8B030D-6E8A-4147-A177-3AD203B41FA5}">
                      <a16:colId xmlns:a16="http://schemas.microsoft.com/office/drawing/2014/main" val="2309625865"/>
                    </a:ext>
                  </a:extLst>
                </a:gridCol>
                <a:gridCol w="1254921">
                  <a:extLst>
                    <a:ext uri="{9D8B030D-6E8A-4147-A177-3AD203B41FA5}">
                      <a16:colId xmlns:a16="http://schemas.microsoft.com/office/drawing/2014/main" val="4237741869"/>
                    </a:ext>
                  </a:extLst>
                </a:gridCol>
                <a:gridCol w="1046270">
                  <a:extLst>
                    <a:ext uri="{9D8B030D-6E8A-4147-A177-3AD203B41FA5}">
                      <a16:colId xmlns:a16="http://schemas.microsoft.com/office/drawing/2014/main" val="1309067505"/>
                    </a:ext>
                  </a:extLst>
                </a:gridCol>
                <a:gridCol w="1046270">
                  <a:extLst>
                    <a:ext uri="{9D8B030D-6E8A-4147-A177-3AD203B41FA5}">
                      <a16:colId xmlns:a16="http://schemas.microsoft.com/office/drawing/2014/main" val="562698971"/>
                    </a:ext>
                  </a:extLst>
                </a:gridCol>
                <a:gridCol w="1046270">
                  <a:extLst>
                    <a:ext uri="{9D8B030D-6E8A-4147-A177-3AD203B41FA5}">
                      <a16:colId xmlns:a16="http://schemas.microsoft.com/office/drawing/2014/main" val="3934361594"/>
                    </a:ext>
                  </a:extLst>
                </a:gridCol>
                <a:gridCol w="1046270">
                  <a:extLst>
                    <a:ext uri="{9D8B030D-6E8A-4147-A177-3AD203B41FA5}">
                      <a16:colId xmlns:a16="http://schemas.microsoft.com/office/drawing/2014/main" val="1141369246"/>
                    </a:ext>
                  </a:extLst>
                </a:gridCol>
                <a:gridCol w="1046270">
                  <a:extLst>
                    <a:ext uri="{9D8B030D-6E8A-4147-A177-3AD203B41FA5}">
                      <a16:colId xmlns:a16="http://schemas.microsoft.com/office/drawing/2014/main" val="786425782"/>
                    </a:ext>
                  </a:extLst>
                </a:gridCol>
              </a:tblGrid>
              <a:tr h="880921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網路模型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TW" sz="1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TW" sz="1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TW" sz="1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TW" sz="1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8200624"/>
                  </a:ext>
                </a:extLst>
              </a:tr>
              <a:tr h="660690">
                <a:tc>
                  <a:txBody>
                    <a:bodyPr/>
                    <a:lstStyle/>
                    <a:p>
                      <a:pPr algn="ctr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學習率</a:t>
                      </a:r>
                      <a:endParaRPr lang="zh-TW" sz="2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0.01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0.005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0.002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0.001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2423867"/>
                  </a:ext>
                </a:extLst>
              </a:tr>
              <a:tr h="1321381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49.66%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48.84%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74.24%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69.83%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94.22%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99.32%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98.64%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100.00%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9133488"/>
                  </a:ext>
                </a:extLst>
              </a:tr>
              <a:tr h="1321381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45.45%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47.47%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69.02%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68.35%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82.25%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82.83%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86.53%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87.21%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88.22%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4410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556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B0D0B9-04A0-4ED8-B075-69648702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36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B5A4DC5-E858-4751-9221-2AE3C7198D72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批次大小對辨識效能影響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46A0943-2F7C-4969-8313-90584508E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633489"/>
              </p:ext>
            </p:extLst>
          </p:nvPr>
        </p:nvGraphicFramePr>
        <p:xfrm>
          <a:off x="834676" y="1642932"/>
          <a:ext cx="9803826" cy="45120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3524">
                  <a:extLst>
                    <a:ext uri="{9D8B030D-6E8A-4147-A177-3AD203B41FA5}">
                      <a16:colId xmlns:a16="http://schemas.microsoft.com/office/drawing/2014/main" val="2483842147"/>
                    </a:ext>
                  </a:extLst>
                </a:gridCol>
                <a:gridCol w="1339006">
                  <a:extLst>
                    <a:ext uri="{9D8B030D-6E8A-4147-A177-3AD203B41FA5}">
                      <a16:colId xmlns:a16="http://schemas.microsoft.com/office/drawing/2014/main" val="200649384"/>
                    </a:ext>
                  </a:extLst>
                </a:gridCol>
                <a:gridCol w="1371664">
                  <a:extLst>
                    <a:ext uri="{9D8B030D-6E8A-4147-A177-3AD203B41FA5}">
                      <a16:colId xmlns:a16="http://schemas.microsoft.com/office/drawing/2014/main" val="868388047"/>
                    </a:ext>
                  </a:extLst>
                </a:gridCol>
                <a:gridCol w="1650042">
                  <a:extLst>
                    <a:ext uri="{9D8B030D-6E8A-4147-A177-3AD203B41FA5}">
                      <a16:colId xmlns:a16="http://schemas.microsoft.com/office/drawing/2014/main" val="3003381454"/>
                    </a:ext>
                  </a:extLst>
                </a:gridCol>
                <a:gridCol w="1466530">
                  <a:extLst>
                    <a:ext uri="{9D8B030D-6E8A-4147-A177-3AD203B41FA5}">
                      <a16:colId xmlns:a16="http://schemas.microsoft.com/office/drawing/2014/main" val="2631577382"/>
                    </a:ext>
                  </a:extLst>
                </a:gridCol>
                <a:gridCol w="1466530">
                  <a:extLst>
                    <a:ext uri="{9D8B030D-6E8A-4147-A177-3AD203B41FA5}">
                      <a16:colId xmlns:a16="http://schemas.microsoft.com/office/drawing/2014/main" val="2132413708"/>
                    </a:ext>
                  </a:extLst>
                </a:gridCol>
                <a:gridCol w="1466530">
                  <a:extLst>
                    <a:ext uri="{9D8B030D-6E8A-4147-A177-3AD203B41FA5}">
                      <a16:colId xmlns:a16="http://schemas.microsoft.com/office/drawing/2014/main" val="2610137418"/>
                    </a:ext>
                  </a:extLst>
                </a:gridCol>
              </a:tblGrid>
              <a:tr h="902413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TW" sz="1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TW" sz="1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6100002"/>
                  </a:ext>
                </a:extLst>
              </a:tr>
              <a:tr h="902413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批次</a:t>
                      </a:r>
                    </a:p>
                    <a:p>
                      <a:pPr algn="ctr" fontAlgn="b"/>
                      <a:r>
                        <a:rPr lang="zh-TW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大小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64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128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256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3607733"/>
                  </a:ext>
                </a:extLst>
              </a:tr>
              <a:tr h="1353618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99.30%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91.89%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99.22%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40.43%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9608201"/>
                  </a:ext>
                </a:extLst>
              </a:tr>
              <a:tr h="1353618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88.22%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88.58%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37.00%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53.11%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38.42%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38.28%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4618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481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B0D0B9-04A0-4ED8-B075-69648702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37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B5A4DC5-E858-4751-9221-2AE3C7198D72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訓練世代對辨識效能影響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0983FA2-9E53-4C96-B2D9-8CAC894E7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26203"/>
              </p:ext>
            </p:extLst>
          </p:nvPr>
        </p:nvGraphicFramePr>
        <p:xfrm>
          <a:off x="834676" y="1553497"/>
          <a:ext cx="9597349" cy="44397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9195">
                  <a:extLst>
                    <a:ext uri="{9D8B030D-6E8A-4147-A177-3AD203B41FA5}">
                      <a16:colId xmlns:a16="http://schemas.microsoft.com/office/drawing/2014/main" val="1145354013"/>
                    </a:ext>
                  </a:extLst>
                </a:gridCol>
                <a:gridCol w="1248697">
                  <a:extLst>
                    <a:ext uri="{9D8B030D-6E8A-4147-A177-3AD203B41FA5}">
                      <a16:colId xmlns:a16="http://schemas.microsoft.com/office/drawing/2014/main" val="1760065318"/>
                    </a:ext>
                  </a:extLst>
                </a:gridCol>
                <a:gridCol w="1378085">
                  <a:extLst>
                    <a:ext uri="{9D8B030D-6E8A-4147-A177-3AD203B41FA5}">
                      <a16:colId xmlns:a16="http://schemas.microsoft.com/office/drawing/2014/main" val="2947716303"/>
                    </a:ext>
                  </a:extLst>
                </a:gridCol>
                <a:gridCol w="1798824">
                  <a:extLst>
                    <a:ext uri="{9D8B030D-6E8A-4147-A177-3AD203B41FA5}">
                      <a16:colId xmlns:a16="http://schemas.microsoft.com/office/drawing/2014/main" val="3852205779"/>
                    </a:ext>
                  </a:extLst>
                </a:gridCol>
                <a:gridCol w="1800996">
                  <a:extLst>
                    <a:ext uri="{9D8B030D-6E8A-4147-A177-3AD203B41FA5}">
                      <a16:colId xmlns:a16="http://schemas.microsoft.com/office/drawing/2014/main" val="1323162294"/>
                    </a:ext>
                  </a:extLst>
                </a:gridCol>
                <a:gridCol w="1501552">
                  <a:extLst>
                    <a:ext uri="{9D8B030D-6E8A-4147-A177-3AD203B41FA5}">
                      <a16:colId xmlns:a16="http://schemas.microsoft.com/office/drawing/2014/main" val="2180868068"/>
                    </a:ext>
                  </a:extLst>
                </a:gridCol>
              </a:tblGrid>
              <a:tr h="934592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網路模型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925831"/>
                  </a:ext>
                </a:extLst>
              </a:tr>
              <a:tr h="876301">
                <a:tc>
                  <a:txBody>
                    <a:bodyPr/>
                    <a:lstStyle/>
                    <a:p>
                      <a:pPr algn="ctr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訓練世代</a:t>
                      </a:r>
                      <a:endParaRPr lang="zh-TW" sz="2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2977797"/>
                  </a:ext>
                </a:extLst>
              </a:tr>
              <a:tr h="1314452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95.45%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98.61%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99.30%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079881"/>
                  </a:ext>
                </a:extLst>
              </a:tr>
              <a:tr h="1314452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34.26%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35.64%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88.58%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87.54%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91.35%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4963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889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B0D0B9-04A0-4ED8-B075-69648702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38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B5A4DC5-E858-4751-9221-2AE3C7198D72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頻譜類型對辨識效能影響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81C9A5E-399D-4C7E-B169-5FF67D0A5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277358"/>
              </p:ext>
            </p:extLst>
          </p:nvPr>
        </p:nvGraphicFramePr>
        <p:xfrm>
          <a:off x="834676" y="1322631"/>
          <a:ext cx="6142382" cy="2763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5084">
                  <a:extLst>
                    <a:ext uri="{9D8B030D-6E8A-4147-A177-3AD203B41FA5}">
                      <a16:colId xmlns:a16="http://schemas.microsoft.com/office/drawing/2014/main" val="3219558573"/>
                    </a:ext>
                  </a:extLst>
                </a:gridCol>
                <a:gridCol w="1377627">
                  <a:extLst>
                    <a:ext uri="{9D8B030D-6E8A-4147-A177-3AD203B41FA5}">
                      <a16:colId xmlns:a16="http://schemas.microsoft.com/office/drawing/2014/main" val="4245016361"/>
                    </a:ext>
                  </a:extLst>
                </a:gridCol>
                <a:gridCol w="1379015">
                  <a:extLst>
                    <a:ext uri="{9D8B030D-6E8A-4147-A177-3AD203B41FA5}">
                      <a16:colId xmlns:a16="http://schemas.microsoft.com/office/drawing/2014/main" val="278950107"/>
                    </a:ext>
                  </a:extLst>
                </a:gridCol>
                <a:gridCol w="1620656">
                  <a:extLst>
                    <a:ext uri="{9D8B030D-6E8A-4147-A177-3AD203B41FA5}">
                      <a16:colId xmlns:a16="http://schemas.microsoft.com/office/drawing/2014/main" val="3673833214"/>
                    </a:ext>
                  </a:extLst>
                </a:gridCol>
              </a:tblGrid>
              <a:tr h="460513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網路模型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88860"/>
                  </a:ext>
                </a:extLst>
              </a:tr>
              <a:tr h="460513">
                <a:tc>
                  <a:txBody>
                    <a:bodyPr/>
                    <a:lstStyle/>
                    <a:p>
                      <a:pPr algn="ctr"/>
                      <a:r>
                        <a:rPr lang="zh-TW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學習率</a:t>
                      </a:r>
                      <a:endParaRPr lang="zh-TW" sz="2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STFT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Mel-Scale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CQT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3218301"/>
                  </a:ext>
                </a:extLst>
              </a:tr>
              <a:tr h="921027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99.65%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0431539"/>
                  </a:ext>
                </a:extLst>
              </a:tr>
              <a:tr h="921027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91.35%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92.04%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91.35%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1509610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620A989A-8DBA-416B-9843-A2EBB1FF3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54693" y="4221645"/>
            <a:ext cx="5306748" cy="231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20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C6348F8-BA37-43AF-BC37-46B35565B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39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3134065-5816-487B-A8D1-FA45D66EC717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頻譜著色調色盤對辨識效能影響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29AB0B3-4788-44DC-BF07-7F106ED44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609435"/>
              </p:ext>
            </p:extLst>
          </p:nvPr>
        </p:nvGraphicFramePr>
        <p:xfrm>
          <a:off x="834676" y="1272209"/>
          <a:ext cx="6377653" cy="30340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9042">
                  <a:extLst>
                    <a:ext uri="{9D8B030D-6E8A-4147-A177-3AD203B41FA5}">
                      <a16:colId xmlns:a16="http://schemas.microsoft.com/office/drawing/2014/main" val="1554020009"/>
                    </a:ext>
                  </a:extLst>
                </a:gridCol>
                <a:gridCol w="1234854">
                  <a:extLst>
                    <a:ext uri="{9D8B030D-6E8A-4147-A177-3AD203B41FA5}">
                      <a16:colId xmlns:a16="http://schemas.microsoft.com/office/drawing/2014/main" val="3515352337"/>
                    </a:ext>
                  </a:extLst>
                </a:gridCol>
                <a:gridCol w="1236305">
                  <a:extLst>
                    <a:ext uri="{9D8B030D-6E8A-4147-A177-3AD203B41FA5}">
                      <a16:colId xmlns:a16="http://schemas.microsoft.com/office/drawing/2014/main" val="1804771683"/>
                    </a:ext>
                  </a:extLst>
                </a:gridCol>
                <a:gridCol w="1441147">
                  <a:extLst>
                    <a:ext uri="{9D8B030D-6E8A-4147-A177-3AD203B41FA5}">
                      <a16:colId xmlns:a16="http://schemas.microsoft.com/office/drawing/2014/main" val="4283902412"/>
                    </a:ext>
                  </a:extLst>
                </a:gridCol>
                <a:gridCol w="1236305">
                  <a:extLst>
                    <a:ext uri="{9D8B030D-6E8A-4147-A177-3AD203B41FA5}">
                      <a16:colId xmlns:a16="http://schemas.microsoft.com/office/drawing/2014/main" val="144714619"/>
                    </a:ext>
                  </a:extLst>
                </a:gridCol>
              </a:tblGrid>
              <a:tr h="60611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網路模型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613273"/>
                  </a:ext>
                </a:extLst>
              </a:tr>
              <a:tr h="606114">
                <a:tc>
                  <a:txBody>
                    <a:bodyPr/>
                    <a:lstStyle/>
                    <a:p>
                      <a:pPr algn="ctr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頻譜著色</a:t>
                      </a:r>
                      <a:endParaRPr lang="zh-TW" sz="2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Gist_ncar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Jet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Nipy_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spectral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Rainbow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9164296"/>
                  </a:ext>
                </a:extLst>
              </a:tr>
              <a:tr h="909172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5462885"/>
                  </a:ext>
                </a:extLst>
              </a:tr>
              <a:tr h="909172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92.04%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92.04%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92.73%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93.08%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5558641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B2EA4021-9E77-4D3D-B6A2-7F5E57A4DD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86096" y="1272209"/>
            <a:ext cx="4251408" cy="487017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C01A6FA-FF4B-4C05-9C50-0FB546BC50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4676" y="4685734"/>
            <a:ext cx="6377653" cy="145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20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193557" y="89102"/>
            <a:ext cx="7787534" cy="7787534"/>
            <a:chOff x="4241219" y="1574800"/>
            <a:chExt cx="3594100" cy="3594100"/>
          </a:xfrm>
        </p:grpSpPr>
        <p:sp>
          <p:nvSpPr>
            <p:cNvPr id="3" name="椭圆 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584242" y="2917825"/>
              <a:ext cx="908054" cy="90805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4081723" y="1051869"/>
            <a:ext cx="4028554" cy="4028548"/>
          </a:xfrm>
          <a:prstGeom prst="ellipse">
            <a:avLst/>
          </a:prstGeom>
          <a:solidFill>
            <a:srgbClr val="FBF8EF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812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302857" y="954398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5017623" y="4733912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64"/>
          <p:cNvSpPr>
            <a:spLocks noChangeArrowheads="1"/>
          </p:cNvSpPr>
          <p:nvPr/>
        </p:nvSpPr>
        <p:spPr bwMode="auto">
          <a:xfrm>
            <a:off x="3954015" y="2503007"/>
            <a:ext cx="427989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動機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4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8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FEE8E57-7B47-4004-9B7E-9ABCCE0B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40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0FD2F4B-4AD5-46DB-B62B-F0CC475095F8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丟棄率對辨識效能影響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C642F78-9F6F-4733-BF7C-4F8AF2118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834744"/>
              </p:ext>
            </p:extLst>
          </p:nvPr>
        </p:nvGraphicFramePr>
        <p:xfrm>
          <a:off x="834677" y="1421294"/>
          <a:ext cx="7901820" cy="40651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4029">
                  <a:extLst>
                    <a:ext uri="{9D8B030D-6E8A-4147-A177-3AD203B41FA5}">
                      <a16:colId xmlns:a16="http://schemas.microsoft.com/office/drawing/2014/main" val="638090919"/>
                    </a:ext>
                  </a:extLst>
                </a:gridCol>
                <a:gridCol w="1266650">
                  <a:extLst>
                    <a:ext uri="{9D8B030D-6E8A-4147-A177-3AD203B41FA5}">
                      <a16:colId xmlns:a16="http://schemas.microsoft.com/office/drawing/2014/main" val="888113688"/>
                    </a:ext>
                  </a:extLst>
                </a:gridCol>
                <a:gridCol w="1431010">
                  <a:extLst>
                    <a:ext uri="{9D8B030D-6E8A-4147-A177-3AD203B41FA5}">
                      <a16:colId xmlns:a16="http://schemas.microsoft.com/office/drawing/2014/main" val="1443873006"/>
                    </a:ext>
                  </a:extLst>
                </a:gridCol>
                <a:gridCol w="1481032">
                  <a:extLst>
                    <a:ext uri="{9D8B030D-6E8A-4147-A177-3AD203B41FA5}">
                      <a16:colId xmlns:a16="http://schemas.microsoft.com/office/drawing/2014/main" val="2543272832"/>
                    </a:ext>
                  </a:extLst>
                </a:gridCol>
                <a:gridCol w="1482820">
                  <a:extLst>
                    <a:ext uri="{9D8B030D-6E8A-4147-A177-3AD203B41FA5}">
                      <a16:colId xmlns:a16="http://schemas.microsoft.com/office/drawing/2014/main" val="31062440"/>
                    </a:ext>
                  </a:extLst>
                </a:gridCol>
                <a:gridCol w="1236279">
                  <a:extLst>
                    <a:ext uri="{9D8B030D-6E8A-4147-A177-3AD203B41FA5}">
                      <a16:colId xmlns:a16="http://schemas.microsoft.com/office/drawing/2014/main" val="3534055621"/>
                    </a:ext>
                  </a:extLst>
                </a:gridCol>
              </a:tblGrid>
              <a:tr h="855811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網路模型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800281"/>
                  </a:ext>
                </a:extLst>
              </a:tr>
              <a:tr h="641859">
                <a:tc>
                  <a:txBody>
                    <a:bodyPr/>
                    <a:lstStyle/>
                    <a:p>
                      <a:pPr algn="ctr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丟棄率</a:t>
                      </a:r>
                      <a:endParaRPr lang="zh-TW" sz="2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0136182"/>
                  </a:ext>
                </a:extLst>
              </a:tr>
              <a:tr h="1283717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7323265"/>
                  </a:ext>
                </a:extLst>
              </a:tr>
              <a:tr h="1283717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91.35%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95.85%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93.08%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93.08%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91.35%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2125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3293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54E4BFA-8DAC-4E40-9317-112A29FD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41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3D26988-908E-4091-8AF9-8AC06C8F5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75523"/>
              </p:ext>
            </p:extLst>
          </p:nvPr>
        </p:nvGraphicFramePr>
        <p:xfrm>
          <a:off x="834676" y="1415844"/>
          <a:ext cx="6470692" cy="31561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3405">
                  <a:extLst>
                    <a:ext uri="{9D8B030D-6E8A-4147-A177-3AD203B41FA5}">
                      <a16:colId xmlns:a16="http://schemas.microsoft.com/office/drawing/2014/main" val="874384800"/>
                    </a:ext>
                  </a:extLst>
                </a:gridCol>
                <a:gridCol w="2297906">
                  <a:extLst>
                    <a:ext uri="{9D8B030D-6E8A-4147-A177-3AD203B41FA5}">
                      <a16:colId xmlns:a16="http://schemas.microsoft.com/office/drawing/2014/main" val="3563359117"/>
                    </a:ext>
                  </a:extLst>
                </a:gridCol>
                <a:gridCol w="2299381">
                  <a:extLst>
                    <a:ext uri="{9D8B030D-6E8A-4147-A177-3AD203B41FA5}">
                      <a16:colId xmlns:a16="http://schemas.microsoft.com/office/drawing/2014/main" val="3868534812"/>
                    </a:ext>
                  </a:extLst>
                </a:gridCol>
              </a:tblGrid>
              <a:tr h="526026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網路模型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632381"/>
                  </a:ext>
                </a:extLst>
              </a:tr>
              <a:tr h="526026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批次正規化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7637684"/>
                  </a:ext>
                </a:extLst>
              </a:tr>
              <a:tr h="1052052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5032277"/>
                  </a:ext>
                </a:extLst>
              </a:tr>
              <a:tr h="1052052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93.43%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95.85%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8342173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7E6B461E-E755-4DF5-9897-2AE9E6B9B476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批次正規化對辨識效能影響</a:t>
            </a:r>
          </a:p>
        </p:txBody>
      </p:sp>
    </p:spTree>
    <p:extLst>
      <p:ext uri="{BB962C8B-B14F-4D97-AF65-F5344CB8AC3E}">
        <p14:creationId xmlns:p14="http://schemas.microsoft.com/office/powerpoint/2010/main" val="2405246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C83FFF-13D3-466E-B922-0DF0105D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42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2114EFC-D78F-4FC5-B1A5-25242D265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25288"/>
              </p:ext>
            </p:extLst>
          </p:nvPr>
        </p:nvGraphicFramePr>
        <p:xfrm>
          <a:off x="834676" y="1361661"/>
          <a:ext cx="7345764" cy="35681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5607">
                  <a:extLst>
                    <a:ext uri="{9D8B030D-6E8A-4147-A177-3AD203B41FA5}">
                      <a16:colId xmlns:a16="http://schemas.microsoft.com/office/drawing/2014/main" val="2920622053"/>
                    </a:ext>
                  </a:extLst>
                </a:gridCol>
                <a:gridCol w="1422302">
                  <a:extLst>
                    <a:ext uri="{9D8B030D-6E8A-4147-A177-3AD203B41FA5}">
                      <a16:colId xmlns:a16="http://schemas.microsoft.com/office/drawing/2014/main" val="278261327"/>
                    </a:ext>
                  </a:extLst>
                </a:gridCol>
                <a:gridCol w="1423973">
                  <a:extLst>
                    <a:ext uri="{9D8B030D-6E8A-4147-A177-3AD203B41FA5}">
                      <a16:colId xmlns:a16="http://schemas.microsoft.com/office/drawing/2014/main" val="3289461835"/>
                    </a:ext>
                  </a:extLst>
                </a:gridCol>
                <a:gridCol w="1659909">
                  <a:extLst>
                    <a:ext uri="{9D8B030D-6E8A-4147-A177-3AD203B41FA5}">
                      <a16:colId xmlns:a16="http://schemas.microsoft.com/office/drawing/2014/main" val="1134925343"/>
                    </a:ext>
                  </a:extLst>
                </a:gridCol>
                <a:gridCol w="1423973">
                  <a:extLst>
                    <a:ext uri="{9D8B030D-6E8A-4147-A177-3AD203B41FA5}">
                      <a16:colId xmlns:a16="http://schemas.microsoft.com/office/drawing/2014/main" val="2150316117"/>
                    </a:ext>
                  </a:extLst>
                </a:gridCol>
              </a:tblGrid>
              <a:tr h="64875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</a:rPr>
                        <a:t>網路模型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</a:rPr>
                        <a:t>AlexNet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353862"/>
                  </a:ext>
                </a:extLst>
              </a:tr>
              <a:tr h="973131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</a:rPr>
                        <a:t>影像解析度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</a:rPr>
                        <a:t>56x56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</a:rPr>
                        <a:t>112x112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</a:rPr>
                        <a:t>168x168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</a:rPr>
                        <a:t>224x224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4782917"/>
                  </a:ext>
                </a:extLst>
              </a:tr>
              <a:tr h="973131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</a:rPr>
                        <a:t>訓練準確率</a:t>
                      </a:r>
                      <a:r>
                        <a:rPr lang="en-US" sz="2000" kern="1200">
                          <a:effectLst/>
                        </a:rPr>
                        <a:t> %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</a:rPr>
                        <a:t>99.65%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</a:rPr>
                        <a:t>100.00%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</a:rPr>
                        <a:t>99.65%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</a:rPr>
                        <a:t>97.87%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9040874"/>
                  </a:ext>
                </a:extLst>
              </a:tr>
              <a:tr h="973131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</a:rPr>
                        <a:t>測試準確率</a:t>
                      </a:r>
                      <a:r>
                        <a:rPr lang="en-US" sz="2000" kern="1200">
                          <a:effectLst/>
                        </a:rPr>
                        <a:t> %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</a:rPr>
                        <a:t>94.81%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</a:rPr>
                        <a:t>95.85%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</a:rPr>
                        <a:t>93.43%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</a:rPr>
                        <a:t>93.42%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9007253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A0762363-8D8B-4F25-8E87-326A2D84A80B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影像解析度對辨識效能影響</a:t>
            </a:r>
          </a:p>
        </p:txBody>
      </p:sp>
      <p:pic>
        <p:nvPicPr>
          <p:cNvPr id="11265" name="Picture 1">
            <a:extLst>
              <a:ext uri="{FF2B5EF4-FFF2-40B4-BE49-F238E27FC236}">
                <a16:creationId xmlns:a16="http://schemas.microsoft.com/office/drawing/2014/main" id="{008D1631-CFE3-4C45-A94A-8CCEEFFC8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090" y="1798126"/>
            <a:ext cx="3746089" cy="3131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551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C0AE0E-FE72-4E8C-A062-EE9A1A715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43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13D5DB8-FCAB-4D94-8CFE-EEF35B306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879436"/>
              </p:ext>
            </p:extLst>
          </p:nvPr>
        </p:nvGraphicFramePr>
        <p:xfrm>
          <a:off x="711199" y="1196863"/>
          <a:ext cx="6017591" cy="53420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88204">
                  <a:extLst>
                    <a:ext uri="{9D8B030D-6E8A-4147-A177-3AD203B41FA5}">
                      <a16:colId xmlns:a16="http://schemas.microsoft.com/office/drawing/2014/main" val="3504506684"/>
                    </a:ext>
                  </a:extLst>
                </a:gridCol>
                <a:gridCol w="1929387">
                  <a:extLst>
                    <a:ext uri="{9D8B030D-6E8A-4147-A177-3AD203B41FA5}">
                      <a16:colId xmlns:a16="http://schemas.microsoft.com/office/drawing/2014/main" val="1205937229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模型參數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最佳參數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842761"/>
                  </a:ext>
                </a:extLst>
              </a:tr>
              <a:tr h="742259"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網路模型架構</a:t>
                      </a:r>
                      <a:endParaRPr lang="en-US" altLang="zh-TW" sz="24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sz="24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(network model)</a:t>
                      </a:r>
                      <a:endParaRPr lang="zh-TW" sz="24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5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24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9058376"/>
                  </a:ext>
                </a:extLst>
              </a:tr>
              <a:tr h="383316"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優化函數</a:t>
                      </a:r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(optimizer)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Adagrad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3753372"/>
                  </a:ext>
                </a:extLst>
              </a:tr>
              <a:tr h="383316"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學習率</a:t>
                      </a:r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(learning rate)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0.001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8341678"/>
                  </a:ext>
                </a:extLst>
              </a:tr>
              <a:tr h="383316"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批次大小</a:t>
                      </a:r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(batch size)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9789710"/>
                  </a:ext>
                </a:extLst>
              </a:tr>
              <a:tr h="383316"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學習世代</a:t>
                      </a:r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(epoch)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5702580"/>
                  </a:ext>
                </a:extLst>
              </a:tr>
              <a:tr h="383316"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頻譜類型</a:t>
                      </a:r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(spectrum)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Mel-Scale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8761376"/>
                  </a:ext>
                </a:extLst>
              </a:tr>
              <a:tr h="383316"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頻譜著色</a:t>
                      </a:r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(color map)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Rainbow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5771052"/>
                  </a:ext>
                </a:extLst>
              </a:tr>
              <a:tr h="383316"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丟棄率</a:t>
                      </a:r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(dropout)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6428551"/>
                  </a:ext>
                </a:extLst>
              </a:tr>
              <a:tr h="766630"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批次正規化</a:t>
                      </a:r>
                    </a:p>
                    <a:p>
                      <a:pPr algn="ctr"/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(batch normalization)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81330561"/>
                  </a:ext>
                </a:extLst>
              </a:tr>
              <a:tr h="766630"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影像解析度</a:t>
                      </a:r>
                    </a:p>
                    <a:p>
                      <a:pPr marL="137160" indent="-137160" algn="ctr"/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(image resolution)</a:t>
                      </a:r>
                      <a:endParaRPr lang="zh-TW" sz="2400" b="1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112x112</a:t>
                      </a:r>
                      <a:endParaRPr lang="zh-TW" sz="24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8993663"/>
                  </a:ext>
                </a:extLst>
              </a:tr>
            </a:tbl>
          </a:graphicData>
        </a:graphic>
      </p:graphicFrame>
      <p:pic>
        <p:nvPicPr>
          <p:cNvPr id="4" name="圖片 3" descr="一張含有 文字, 地圖 的圖片&#10;&#10;自動產生的描述">
            <a:extLst>
              <a:ext uri="{FF2B5EF4-FFF2-40B4-BE49-F238E27FC236}">
                <a16:creationId xmlns:a16="http://schemas.microsoft.com/office/drawing/2014/main" id="{5A7F74C2-9672-4E63-BCF3-712419893F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675" y="3100061"/>
            <a:ext cx="3625285" cy="2561076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C57A6F26-8C8D-41D1-B21C-2EFB68A9B646}"/>
              </a:ext>
            </a:extLst>
          </p:cNvPr>
          <p:cNvGrpSpPr/>
          <p:nvPr/>
        </p:nvGrpSpPr>
        <p:grpSpPr>
          <a:xfrm>
            <a:off x="7103675" y="1196863"/>
            <a:ext cx="3432245" cy="1708897"/>
            <a:chOff x="6921910" y="196645"/>
            <a:chExt cx="4699819" cy="2507226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4927A020-8530-4E99-A04A-F0CA9F50736D}"/>
                </a:ext>
              </a:extLst>
            </p:cNvPr>
            <p:cNvSpPr/>
            <p:nvPr/>
          </p:nvSpPr>
          <p:spPr>
            <a:xfrm>
              <a:off x="6921910" y="196645"/>
              <a:ext cx="4699819" cy="250722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00B6952-22B5-4B2E-B8E6-020F137C4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88" b="48485" l="9639" r="89157">
                          <a14:foregroundMark x1="44578" y1="46970" x2="44578" y2="46970"/>
                          <a14:foregroundMark x1="49398" y1="46212" x2="57831" y2="44697"/>
                          <a14:backgroundMark x1="73494" y1="43182" x2="73494" y2="43182"/>
                          <a14:backgroundMark x1="71084" y1="41667" x2="71084" y2="41667"/>
                          <a14:backgroundMark x1="62978" y1="46970" x2="59036" y2="49242"/>
                          <a14:backgroundMark x1="73494" y1="40909" x2="62978" y2="46970"/>
                          <a14:backgroundMark x1="46845" y1="49180" x2="38554" y2="48485"/>
                          <a14:backgroundMark x1="56627" y1="50000" x2="53496" y2="49738"/>
                          <a14:backgroundMark x1="35544" y1="46970" x2="32530" y2="46212"/>
                          <a14:backgroundMark x1="38554" y1="47727" x2="35544" y2="46970"/>
                        </a14:backgroundRemoval>
                      </a14:imgEffect>
                    </a14:imgLayer>
                  </a14:imgProps>
                </a:ext>
              </a:extLst>
            </a:blip>
            <a:srcRect b="48820"/>
            <a:stretch/>
          </p:blipFill>
          <p:spPr>
            <a:xfrm>
              <a:off x="9511237" y="848340"/>
              <a:ext cx="1842563" cy="1559956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E407A84-7483-4F2C-BF46-5A3080EDD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3938" b="94882" l="10000" r="90000"/>
                      </a14:imgEffect>
                    </a14:imgLayer>
                  </a14:imgProps>
                </a:ext>
              </a:extLst>
            </a:blip>
            <a:srcRect t="48820"/>
            <a:stretch/>
          </p:blipFill>
          <p:spPr>
            <a:xfrm>
              <a:off x="7461694" y="922773"/>
              <a:ext cx="1842564" cy="1559956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74D9B96-B428-40AE-A8EA-43768E767FCB}"/>
                </a:ext>
              </a:extLst>
            </p:cNvPr>
            <p:cNvSpPr txBox="1"/>
            <p:nvPr/>
          </p:nvSpPr>
          <p:spPr>
            <a:xfrm>
              <a:off x="7034748" y="416561"/>
              <a:ext cx="1842563" cy="767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</a:t>
              </a:r>
              <a:endParaRPr lang="zh-TW" alt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3870780C-34A5-41EB-92CB-8893E9863A6B}"/>
                </a:ext>
              </a:extLst>
            </p:cNvPr>
            <p:cNvSpPr txBox="1"/>
            <p:nvPr/>
          </p:nvSpPr>
          <p:spPr>
            <a:xfrm>
              <a:off x="9041401" y="1451147"/>
              <a:ext cx="5051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b="1" dirty="0">
                  <a:latin typeface="Arial" panose="020B0604020202020204" pitchFamily="34" charset="0"/>
                  <a:cs typeface="Arial" panose="020B0604020202020204" pitchFamily="34" charset="0"/>
                </a:rPr>
                <a:t>、</a:t>
              </a: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15419A0-7140-4FBE-B9A0-EA0F87D896E8}"/>
              </a:ext>
            </a:extLst>
          </p:cNvPr>
          <p:cNvSpPr txBox="1"/>
          <p:nvPr/>
        </p:nvSpPr>
        <p:spPr>
          <a:xfrm>
            <a:off x="7123057" y="5931494"/>
            <a:ext cx="3794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測試準確度</a:t>
            </a:r>
            <a:r>
              <a:rPr lang="en-US" altLang="zh-TW" sz="28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73.18%</a:t>
            </a:r>
            <a:endParaRPr lang="zh-TW" altLang="en-US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2823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8D13B8B-3BAA-4171-8D1F-9D20EB1E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44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3" name="圖片 2" descr="一張含有 畫畫 的圖片&#10;&#10;自動產生的描述">
            <a:extLst>
              <a:ext uri="{FF2B5EF4-FFF2-40B4-BE49-F238E27FC236}">
                <a16:creationId xmlns:a16="http://schemas.microsoft.com/office/drawing/2014/main" id="{8DB56DC1-0B53-4051-8867-E11B7FF90E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70840"/>
            <a:ext cx="5499100" cy="635063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ACD420C-FAFD-40B9-9D32-231788BB9E01}"/>
              </a:ext>
            </a:extLst>
          </p:cNvPr>
          <p:cNvSpPr txBox="1"/>
          <p:nvPr/>
        </p:nvSpPr>
        <p:spPr>
          <a:xfrm>
            <a:off x="0" y="1997839"/>
            <a:ext cx="5303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TW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使用</a:t>
            </a:r>
            <a:r>
              <a:rPr lang="en-US" altLang="zh-TW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EMD</a:t>
            </a:r>
            <a:r>
              <a:rPr lang="zh-TW" altLang="zh-TW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經驗模態分解與</a:t>
            </a:r>
            <a:endParaRPr lang="en-US" altLang="zh-TW" sz="36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zh-TW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集成式學習</a:t>
            </a:r>
            <a:endParaRPr lang="en-US" altLang="zh-TW" sz="36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zh-TW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來改善</a:t>
            </a:r>
            <a:r>
              <a:rPr lang="zh-TW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情緒</a:t>
            </a:r>
            <a:r>
              <a:rPr lang="zh-TW" altLang="zh-TW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辨識效能</a:t>
            </a:r>
            <a:endParaRPr lang="en-US" altLang="zh-TW" sz="36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zh-TW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實驗流程圖</a:t>
            </a:r>
            <a:endParaRPr lang="zh-TW" altLang="en-US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38506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F517185-1CDC-461D-B274-D23D5DE1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45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7D563D8-E990-423F-BC1B-DEF221B5F24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96" y="1268361"/>
            <a:ext cx="5378245" cy="527500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74F8CFB-8A57-43BB-BAD3-341A11247A1A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2.1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A7D2D8-88BD-4227-B4CA-429F523F80B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769" y="467677"/>
            <a:ext cx="2065996" cy="1436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6E806F-4903-4EB3-8912-54768D8CB3F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769" y="2419917"/>
            <a:ext cx="2065996" cy="1436744"/>
          </a:xfrm>
          <a:prstGeom prst="rect">
            <a:avLst/>
          </a:prstGeom>
          <a:noFill/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83EE96A-5C1E-4493-934B-80E78E478DD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769" y="4696074"/>
            <a:ext cx="2065996" cy="14367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0379255-E6F6-41CA-BB09-B631BAAA7BB4}"/>
              </a:ext>
            </a:extLst>
          </p:cNvPr>
          <p:cNvSpPr txBox="1"/>
          <p:nvPr/>
        </p:nvSpPr>
        <p:spPr>
          <a:xfrm>
            <a:off x="9689690" y="1869443"/>
            <a:ext cx="166411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TW" sz="2400" b="1" dirty="0"/>
              <a:t>STFT</a:t>
            </a:r>
            <a:endParaRPr lang="zh-TW" altLang="en-US" sz="24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D667F3D-6F19-4E31-BA52-CF463D9C05DB}"/>
              </a:ext>
            </a:extLst>
          </p:cNvPr>
          <p:cNvSpPr txBox="1"/>
          <p:nvPr/>
        </p:nvSpPr>
        <p:spPr>
          <a:xfrm>
            <a:off x="9357225" y="3814702"/>
            <a:ext cx="1586079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TW" dirty="0"/>
              <a:t>Mel-Scale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89FB25A-3577-4B09-9C92-D37DAC560112}"/>
              </a:ext>
            </a:extLst>
          </p:cNvPr>
          <p:cNvSpPr txBox="1"/>
          <p:nvPr/>
        </p:nvSpPr>
        <p:spPr>
          <a:xfrm>
            <a:off x="9689690" y="6077247"/>
            <a:ext cx="779206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TW" dirty="0"/>
              <a:t>CQT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7761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8F22A69-B045-4BA6-9BD6-1AAB143BA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46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0EFAF-0D85-476F-8998-075E39E6C39F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2.2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2F9F24E-687F-4F13-BF83-F62E49894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518628"/>
              </p:ext>
            </p:extLst>
          </p:nvPr>
        </p:nvGraphicFramePr>
        <p:xfrm>
          <a:off x="834676" y="1327912"/>
          <a:ext cx="5374640" cy="4323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0149">
                  <a:extLst>
                    <a:ext uri="{9D8B030D-6E8A-4147-A177-3AD203B41FA5}">
                      <a16:colId xmlns:a16="http://schemas.microsoft.com/office/drawing/2014/main" val="3599331787"/>
                    </a:ext>
                  </a:extLst>
                </a:gridCol>
                <a:gridCol w="1420149">
                  <a:extLst>
                    <a:ext uri="{9D8B030D-6E8A-4147-A177-3AD203B41FA5}">
                      <a16:colId xmlns:a16="http://schemas.microsoft.com/office/drawing/2014/main" val="1506691093"/>
                    </a:ext>
                  </a:extLst>
                </a:gridCol>
                <a:gridCol w="1267171">
                  <a:extLst>
                    <a:ext uri="{9D8B030D-6E8A-4147-A177-3AD203B41FA5}">
                      <a16:colId xmlns:a16="http://schemas.microsoft.com/office/drawing/2014/main" val="47579208"/>
                    </a:ext>
                  </a:extLst>
                </a:gridCol>
                <a:gridCol w="1267171">
                  <a:extLst>
                    <a:ext uri="{9D8B030D-6E8A-4147-A177-3AD203B41FA5}">
                      <a16:colId xmlns:a16="http://schemas.microsoft.com/office/drawing/2014/main" val="3128636617"/>
                    </a:ext>
                  </a:extLst>
                </a:gridCol>
              </a:tblGrid>
              <a:tr h="763958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分量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頻譜著色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準確率</a:t>
                      </a:r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準確率</a:t>
                      </a:r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0564670"/>
                  </a:ext>
                </a:extLst>
              </a:tr>
              <a:tr h="381978">
                <a:tc rowSpan="4"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IMF1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Rainbow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92.2%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87.9%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26450312"/>
                  </a:ext>
                </a:extLst>
              </a:tr>
              <a:tr h="3819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Gist_ncar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99.09%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88.01%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7414809"/>
                  </a:ext>
                </a:extLst>
              </a:tr>
              <a:tr h="3819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Jet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99.59%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90.32%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2926444"/>
                  </a:ext>
                </a:extLst>
              </a:tr>
              <a:tr h="5112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Nipy</a:t>
                      </a:r>
                      <a:endParaRPr lang="en-US" sz="2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_spectral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99.59%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89.52%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2121047"/>
                  </a:ext>
                </a:extLst>
              </a:tr>
              <a:tr h="381978">
                <a:tc rowSpan="4"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IMF2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Rainbow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99.55%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88.3%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6835906"/>
                  </a:ext>
                </a:extLst>
              </a:tr>
              <a:tr h="3819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Gist_ncar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99.09%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87.7%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9751092"/>
                  </a:ext>
                </a:extLst>
              </a:tr>
              <a:tr h="3819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Jet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99.49%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88.71%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5981140"/>
                  </a:ext>
                </a:extLst>
              </a:tr>
              <a:tr h="65801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 err="1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Nipy</a:t>
                      </a:r>
                      <a:endParaRPr lang="en-US" sz="2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_spectral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99.29%</a:t>
                      </a:r>
                      <a:endParaRPr lang="zh-TW" sz="4000" kern="15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88.71%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8131983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736900D-52F6-476A-8797-31FBDD68A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295745"/>
              </p:ext>
            </p:extLst>
          </p:nvPr>
        </p:nvGraphicFramePr>
        <p:xfrm>
          <a:off x="6497320" y="1327913"/>
          <a:ext cx="5374640" cy="25333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0149">
                  <a:extLst>
                    <a:ext uri="{9D8B030D-6E8A-4147-A177-3AD203B41FA5}">
                      <a16:colId xmlns:a16="http://schemas.microsoft.com/office/drawing/2014/main" val="2085230311"/>
                    </a:ext>
                  </a:extLst>
                </a:gridCol>
                <a:gridCol w="1420149">
                  <a:extLst>
                    <a:ext uri="{9D8B030D-6E8A-4147-A177-3AD203B41FA5}">
                      <a16:colId xmlns:a16="http://schemas.microsoft.com/office/drawing/2014/main" val="2773767504"/>
                    </a:ext>
                  </a:extLst>
                </a:gridCol>
                <a:gridCol w="1267171">
                  <a:extLst>
                    <a:ext uri="{9D8B030D-6E8A-4147-A177-3AD203B41FA5}">
                      <a16:colId xmlns:a16="http://schemas.microsoft.com/office/drawing/2014/main" val="72246005"/>
                    </a:ext>
                  </a:extLst>
                </a:gridCol>
                <a:gridCol w="1267171">
                  <a:extLst>
                    <a:ext uri="{9D8B030D-6E8A-4147-A177-3AD203B41FA5}">
                      <a16:colId xmlns:a16="http://schemas.microsoft.com/office/drawing/2014/main" val="2860057498"/>
                    </a:ext>
                  </a:extLst>
                </a:gridCol>
              </a:tblGrid>
              <a:tr h="647683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分量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頻譜著色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準確率</a:t>
                      </a:r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準確率</a:t>
                      </a:r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9215476"/>
                  </a:ext>
                </a:extLst>
              </a:tr>
              <a:tr h="412649">
                <a:tc rowSpan="4"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IMF3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Rainbow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99.59%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87.9%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3462943"/>
                  </a:ext>
                </a:extLst>
              </a:tr>
              <a:tr h="41264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Gist_ncar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99.39%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86.09%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9270839"/>
                  </a:ext>
                </a:extLst>
              </a:tr>
              <a:tr h="41264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Jet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98.87%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86.95%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7213383"/>
                  </a:ext>
                </a:extLst>
              </a:tr>
              <a:tr h="6476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Nipy_spectral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99.49%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85.09%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6512501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748EFDF5-73CE-4F13-8FD0-3372DB6861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36" y="4230559"/>
            <a:ext cx="1193800" cy="129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793FBB2-C2AC-4E00-88F6-D8B25E4D452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82" y="4230559"/>
            <a:ext cx="1193800" cy="129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3959576-D479-4A93-A790-9B55ACCFDDF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728" y="4230559"/>
            <a:ext cx="1182084" cy="129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F49E7E-39A1-4032-AE72-1B554675D1A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58" y="4230559"/>
            <a:ext cx="1179370" cy="129952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815C665-B714-4C75-92B6-3698937651A3}"/>
              </a:ext>
            </a:extLst>
          </p:cNvPr>
          <p:cNvSpPr txBox="1"/>
          <p:nvPr/>
        </p:nvSpPr>
        <p:spPr>
          <a:xfrm>
            <a:off x="6610636" y="5564043"/>
            <a:ext cx="109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Rainbow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9DE17DE-AD08-4E0C-BD45-5C3693D60283}"/>
              </a:ext>
            </a:extLst>
          </p:cNvPr>
          <p:cNvSpPr txBox="1"/>
          <p:nvPr/>
        </p:nvSpPr>
        <p:spPr>
          <a:xfrm>
            <a:off x="8013616" y="5555261"/>
            <a:ext cx="109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Gist_ncar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F4FD34-D5CA-4C40-9A0F-FB3BEE2B8E37}"/>
              </a:ext>
            </a:extLst>
          </p:cNvPr>
          <p:cNvSpPr txBox="1"/>
          <p:nvPr/>
        </p:nvSpPr>
        <p:spPr>
          <a:xfrm>
            <a:off x="9718658" y="5564043"/>
            <a:ext cx="109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Jet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A107EF2-A8F3-4117-BD98-AB232E7AF2DF}"/>
              </a:ext>
            </a:extLst>
          </p:cNvPr>
          <p:cNvSpPr txBox="1"/>
          <p:nvPr/>
        </p:nvSpPr>
        <p:spPr>
          <a:xfrm>
            <a:off x="10691882" y="5530087"/>
            <a:ext cx="1804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Nipy_spectral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7240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3C72504-4AAB-4FE6-928F-170EB3B3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47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550867A-6AFA-4821-9757-57361DBEE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966597"/>
              </p:ext>
            </p:extLst>
          </p:nvPr>
        </p:nvGraphicFramePr>
        <p:xfrm>
          <a:off x="1454109" y="1172563"/>
          <a:ext cx="7232364" cy="54592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6294">
                  <a:extLst>
                    <a:ext uri="{9D8B030D-6E8A-4147-A177-3AD203B41FA5}">
                      <a16:colId xmlns:a16="http://schemas.microsoft.com/office/drawing/2014/main" val="2664898781"/>
                    </a:ext>
                  </a:extLst>
                </a:gridCol>
                <a:gridCol w="1728687">
                  <a:extLst>
                    <a:ext uri="{9D8B030D-6E8A-4147-A177-3AD203B41FA5}">
                      <a16:colId xmlns:a16="http://schemas.microsoft.com/office/drawing/2014/main" val="1611942614"/>
                    </a:ext>
                  </a:extLst>
                </a:gridCol>
                <a:gridCol w="1933490">
                  <a:extLst>
                    <a:ext uri="{9D8B030D-6E8A-4147-A177-3AD203B41FA5}">
                      <a16:colId xmlns:a16="http://schemas.microsoft.com/office/drawing/2014/main" val="2942434465"/>
                    </a:ext>
                  </a:extLst>
                </a:gridCol>
                <a:gridCol w="1733893">
                  <a:extLst>
                    <a:ext uri="{9D8B030D-6E8A-4147-A177-3AD203B41FA5}">
                      <a16:colId xmlns:a16="http://schemas.microsoft.com/office/drawing/2014/main" val="346246403"/>
                    </a:ext>
                  </a:extLst>
                </a:gridCol>
              </a:tblGrid>
              <a:tr h="682413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模型參數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IMF1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最佳參數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IMF2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最佳參數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IMF3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最佳參數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4021168"/>
                  </a:ext>
                </a:extLst>
              </a:tr>
              <a:tr h="341206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網路模型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1230744"/>
                  </a:ext>
                </a:extLst>
              </a:tr>
              <a:tr h="341206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優化函數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Adagrad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Adagrad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Adagrad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2194486"/>
                  </a:ext>
                </a:extLst>
              </a:tr>
              <a:tr h="341206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學習率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0.001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0.001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0.001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789543"/>
                  </a:ext>
                </a:extLst>
              </a:tr>
              <a:tr h="341206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批次大小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2700499"/>
                  </a:ext>
                </a:extLst>
              </a:tr>
              <a:tr h="341206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學習世代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3069424"/>
                  </a:ext>
                </a:extLst>
              </a:tr>
              <a:tr h="341206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頻譜類型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STFT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CQT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CQT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6480149"/>
                  </a:ext>
                </a:extLst>
              </a:tr>
              <a:tr h="341206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頻譜著色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Jet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Nipy_spectral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Rainbow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2798897"/>
                  </a:ext>
                </a:extLst>
              </a:tr>
              <a:tr h="341206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丟棄率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6610089"/>
                  </a:ext>
                </a:extLst>
              </a:tr>
              <a:tr h="341206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批次正規化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681642"/>
                  </a:ext>
                </a:extLst>
              </a:tr>
              <a:tr h="341206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影像解析度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112x112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112x112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112x112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8930465"/>
                  </a:ext>
                </a:extLst>
              </a:tr>
              <a:tr h="682413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準確度</a:t>
                      </a:r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99.59%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99.29%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99.59%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590493"/>
                  </a:ext>
                </a:extLst>
              </a:tr>
              <a:tr h="682413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準確度</a:t>
                      </a:r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90.32%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88.71%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87.9%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1675990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2ED6E76A-07E3-401B-9CD1-0ECA5F19B9D8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2.3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9910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B6AC235-F201-4E3B-85D9-FB930EFE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48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4A08C92-598F-4A81-8962-E6E8243FF474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2.4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5F3EA1-DC26-412D-8B9A-8D443C3D37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58" y="1724788"/>
            <a:ext cx="6947884" cy="270256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82FF1B4-42C7-492F-96EB-C9B0285B4EF0}"/>
              </a:ext>
            </a:extLst>
          </p:cNvPr>
          <p:cNvSpPr txBox="1"/>
          <p:nvPr/>
        </p:nvSpPr>
        <p:spPr>
          <a:xfrm>
            <a:off x="4650986" y="513122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91.6%</a:t>
            </a:r>
            <a:r>
              <a:rPr lang="zh-TW" altLang="zh-TW" sz="28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分類準確率</a:t>
            </a:r>
            <a:endParaRPr lang="zh-TW" altLang="en-US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3699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Camera lens">
            <a:extLst>
              <a:ext uri="{FF2B5EF4-FFF2-40B4-BE49-F238E27FC236}">
                <a16:creationId xmlns:a16="http://schemas.microsoft.com/office/drawing/2014/main" id="{51DCC439-D045-4690-AFB2-361EEADCC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9" b="100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7A953E-8EDE-4C27-A2B9-18948E8A35A7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altLang="zh-TW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DEMO </a:t>
            </a:r>
            <a:r>
              <a:rPr lang="zh-TW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影片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45EA76-6C88-4747-879A-19421D2B2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 eaLnBrk="1" hangingPunct="1">
              <a:spcAft>
                <a:spcPts val="600"/>
              </a:spcAft>
            </a:pPr>
            <a:fld id="{DDDE7253-5D03-4501-ADC9-33795310BD21}" type="slidenum">
              <a:rPr lang="en-US" altLang="zh-CN">
                <a:solidFill>
                  <a:srgbClr val="FFFFFF"/>
                </a:solidFill>
                <a:latin typeface="+mn-lt"/>
                <a:ea typeface="+mn-ea"/>
              </a:rPr>
              <a:pPr defTabSz="457200" eaLnBrk="1" hangingPunct="1">
                <a:spcAft>
                  <a:spcPts val="600"/>
                </a:spcAft>
              </a:pPr>
              <a:t>49</a:t>
            </a:fld>
            <a:endParaRPr lang="en-US" altLang="zh-CN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8438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25">
            <a:extLst>
              <a:ext uri="{FF2B5EF4-FFF2-40B4-BE49-F238E27FC236}">
                <a16:creationId xmlns:a16="http://schemas.microsoft.com/office/drawing/2014/main" id="{38CE5B1D-3DDD-440B-B4F0-F2665FB99D1E}"/>
              </a:ext>
            </a:extLst>
          </p:cNvPr>
          <p:cNvGrpSpPr/>
          <p:nvPr/>
        </p:nvGrpSpPr>
        <p:grpSpPr>
          <a:xfrm>
            <a:off x="11310905" y="-303665"/>
            <a:ext cx="1452080" cy="1452080"/>
            <a:chOff x="4241219" y="1574800"/>
            <a:chExt cx="3594100" cy="3594100"/>
          </a:xfrm>
        </p:grpSpPr>
        <p:sp>
          <p:nvSpPr>
            <p:cNvPr id="19" name="椭圆 26">
              <a:extLst>
                <a:ext uri="{FF2B5EF4-FFF2-40B4-BE49-F238E27FC236}">
                  <a16:creationId xmlns:a16="http://schemas.microsoft.com/office/drawing/2014/main" id="{E1F69F3F-D06F-4BC6-BD79-9B39255BFC2E}"/>
                </a:ext>
              </a:extLst>
            </p:cNvPr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27">
              <a:extLst>
                <a:ext uri="{FF2B5EF4-FFF2-40B4-BE49-F238E27FC236}">
                  <a16:creationId xmlns:a16="http://schemas.microsoft.com/office/drawing/2014/main" id="{ED25D493-265D-4BEF-A658-77D3D9BF10D4}"/>
                </a:ext>
              </a:extLst>
            </p:cNvPr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8">
              <a:extLst>
                <a:ext uri="{FF2B5EF4-FFF2-40B4-BE49-F238E27FC236}">
                  <a16:creationId xmlns:a16="http://schemas.microsoft.com/office/drawing/2014/main" id="{07C407BD-B634-4B36-97F5-263CAFB82F85}"/>
                </a:ext>
              </a:extLst>
            </p:cNvPr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9">
              <a:extLst>
                <a:ext uri="{FF2B5EF4-FFF2-40B4-BE49-F238E27FC236}">
                  <a16:creationId xmlns:a16="http://schemas.microsoft.com/office/drawing/2014/main" id="{D7DF2CD3-AF64-4F7E-A409-EB5F1B22E12E}"/>
                </a:ext>
              </a:extLst>
            </p:cNvPr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30">
              <a:extLst>
                <a:ext uri="{FF2B5EF4-FFF2-40B4-BE49-F238E27FC236}">
                  <a16:creationId xmlns:a16="http://schemas.microsoft.com/office/drawing/2014/main" id="{75B0343B-8351-4E5C-B2B7-8579C4C4A4B2}"/>
                </a:ext>
              </a:extLst>
            </p:cNvPr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31">
              <a:extLst>
                <a:ext uri="{FF2B5EF4-FFF2-40B4-BE49-F238E27FC236}">
                  <a16:creationId xmlns:a16="http://schemas.microsoft.com/office/drawing/2014/main" id="{C8EC8BAD-CF54-4E7A-BA87-1139AA3059C2}"/>
                </a:ext>
              </a:extLst>
            </p:cNvPr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32">
              <a:extLst>
                <a:ext uri="{FF2B5EF4-FFF2-40B4-BE49-F238E27FC236}">
                  <a16:creationId xmlns:a16="http://schemas.microsoft.com/office/drawing/2014/main" id="{BA1EBA59-0119-418E-B5D8-A095DA67A5B7}"/>
                </a:ext>
              </a:extLst>
            </p:cNvPr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33">
              <a:extLst>
                <a:ext uri="{FF2B5EF4-FFF2-40B4-BE49-F238E27FC236}">
                  <a16:creationId xmlns:a16="http://schemas.microsoft.com/office/drawing/2014/main" id="{B1A61D74-488D-4A36-9181-70CCAED0602F}"/>
                </a:ext>
              </a:extLst>
            </p:cNvPr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34">
              <a:extLst>
                <a:ext uri="{FF2B5EF4-FFF2-40B4-BE49-F238E27FC236}">
                  <a16:creationId xmlns:a16="http://schemas.microsoft.com/office/drawing/2014/main" id="{6496C83A-B1ED-421F-8DE3-CD761E6065A8}"/>
                </a:ext>
              </a:extLst>
            </p:cNvPr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35">
              <a:extLst>
                <a:ext uri="{FF2B5EF4-FFF2-40B4-BE49-F238E27FC236}">
                  <a16:creationId xmlns:a16="http://schemas.microsoft.com/office/drawing/2014/main" id="{A09B9231-1677-4E30-8A1C-9D33183BBC07}"/>
                </a:ext>
              </a:extLst>
            </p:cNvPr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36">
              <a:extLst>
                <a:ext uri="{FF2B5EF4-FFF2-40B4-BE49-F238E27FC236}">
                  <a16:creationId xmlns:a16="http://schemas.microsoft.com/office/drawing/2014/main" id="{939E24D3-9335-45DF-904D-989DB32F8633}"/>
                </a:ext>
              </a:extLst>
            </p:cNvPr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37">
              <a:extLst>
                <a:ext uri="{FF2B5EF4-FFF2-40B4-BE49-F238E27FC236}">
                  <a16:creationId xmlns:a16="http://schemas.microsoft.com/office/drawing/2014/main" id="{22A7D2BA-0CDB-49AB-811A-E51A9582F3BE}"/>
                </a:ext>
              </a:extLst>
            </p:cNvPr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8">
              <a:extLst>
                <a:ext uri="{FF2B5EF4-FFF2-40B4-BE49-F238E27FC236}">
                  <a16:creationId xmlns:a16="http://schemas.microsoft.com/office/drawing/2014/main" id="{E221ED07-C4E4-4154-8CE5-2100ECE497B7}"/>
                </a:ext>
              </a:extLst>
            </p:cNvPr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9">
              <a:extLst>
                <a:ext uri="{FF2B5EF4-FFF2-40B4-BE49-F238E27FC236}">
                  <a16:creationId xmlns:a16="http://schemas.microsoft.com/office/drawing/2014/main" id="{293F0B94-0162-4E4F-8E31-8D74056DAB23}"/>
                </a:ext>
              </a:extLst>
            </p:cNvPr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85E9B784-7757-4D73-A48C-58880B614735}"/>
              </a:ext>
            </a:extLst>
          </p:cNvPr>
          <p:cNvSpPr txBox="1"/>
          <p:nvPr/>
        </p:nvSpPr>
        <p:spPr>
          <a:xfrm>
            <a:off x="581987" y="433824"/>
            <a:ext cx="608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spc="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瑪利</a:t>
            </a:r>
            <a:r>
              <a:rPr lang="en-US" altLang="zh-TW" sz="4400" b="1" spc="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MUMU</a:t>
            </a:r>
            <a:endParaRPr lang="zh-TW" altLang="en-US" sz="4400" b="1" spc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组合 70">
            <a:extLst>
              <a:ext uri="{FF2B5EF4-FFF2-40B4-BE49-F238E27FC236}">
                <a16:creationId xmlns:a16="http://schemas.microsoft.com/office/drawing/2014/main" id="{BC73A56E-D217-4D1F-BC09-CCF91BA7C47C}"/>
              </a:ext>
            </a:extLst>
          </p:cNvPr>
          <p:cNvGrpSpPr/>
          <p:nvPr/>
        </p:nvGrpSpPr>
        <p:grpSpPr>
          <a:xfrm rot="21390780">
            <a:off x="11165210" y="4256882"/>
            <a:ext cx="3105404" cy="3105404"/>
            <a:chOff x="4241219" y="1574800"/>
            <a:chExt cx="3594100" cy="3594100"/>
          </a:xfrm>
        </p:grpSpPr>
        <p:sp>
          <p:nvSpPr>
            <p:cNvPr id="4" name="椭圆 71">
              <a:extLst>
                <a:ext uri="{FF2B5EF4-FFF2-40B4-BE49-F238E27FC236}">
                  <a16:creationId xmlns:a16="http://schemas.microsoft.com/office/drawing/2014/main" id="{C03AD579-A602-45EA-9795-09A5EBD61CB3}"/>
                </a:ext>
              </a:extLst>
            </p:cNvPr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72">
              <a:extLst>
                <a:ext uri="{FF2B5EF4-FFF2-40B4-BE49-F238E27FC236}">
                  <a16:creationId xmlns:a16="http://schemas.microsoft.com/office/drawing/2014/main" id="{D95AE5C7-90CF-491E-BD5C-0E9494CFF5BF}"/>
                </a:ext>
              </a:extLst>
            </p:cNvPr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73">
              <a:extLst>
                <a:ext uri="{FF2B5EF4-FFF2-40B4-BE49-F238E27FC236}">
                  <a16:creationId xmlns:a16="http://schemas.microsoft.com/office/drawing/2014/main" id="{C5B3959C-DA8D-4F44-BF80-1042AD4B1E72}"/>
                </a:ext>
              </a:extLst>
            </p:cNvPr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74">
              <a:extLst>
                <a:ext uri="{FF2B5EF4-FFF2-40B4-BE49-F238E27FC236}">
                  <a16:creationId xmlns:a16="http://schemas.microsoft.com/office/drawing/2014/main" id="{C8F86A5F-0574-4C32-9412-481A520FD971}"/>
                </a:ext>
              </a:extLst>
            </p:cNvPr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5">
              <a:extLst>
                <a:ext uri="{FF2B5EF4-FFF2-40B4-BE49-F238E27FC236}">
                  <a16:creationId xmlns:a16="http://schemas.microsoft.com/office/drawing/2014/main" id="{6F1E5FEC-28FE-4955-A251-2E741D67A333}"/>
                </a:ext>
              </a:extLst>
            </p:cNvPr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76">
              <a:extLst>
                <a:ext uri="{FF2B5EF4-FFF2-40B4-BE49-F238E27FC236}">
                  <a16:creationId xmlns:a16="http://schemas.microsoft.com/office/drawing/2014/main" id="{350FE84E-74F2-4DAF-9898-0013898F9965}"/>
                </a:ext>
              </a:extLst>
            </p:cNvPr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77">
              <a:extLst>
                <a:ext uri="{FF2B5EF4-FFF2-40B4-BE49-F238E27FC236}">
                  <a16:creationId xmlns:a16="http://schemas.microsoft.com/office/drawing/2014/main" id="{7D679F22-33B8-4912-84A4-ED2BD8E31C70}"/>
                </a:ext>
              </a:extLst>
            </p:cNvPr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78">
              <a:extLst>
                <a:ext uri="{FF2B5EF4-FFF2-40B4-BE49-F238E27FC236}">
                  <a16:creationId xmlns:a16="http://schemas.microsoft.com/office/drawing/2014/main" id="{33D875C8-A8CD-4FAC-83DF-CD82B84E3B4C}"/>
                </a:ext>
              </a:extLst>
            </p:cNvPr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79">
              <a:extLst>
                <a:ext uri="{FF2B5EF4-FFF2-40B4-BE49-F238E27FC236}">
                  <a16:creationId xmlns:a16="http://schemas.microsoft.com/office/drawing/2014/main" id="{C7D0D21E-9C00-4D3E-9BDC-37A3BC9E6B78}"/>
                </a:ext>
              </a:extLst>
            </p:cNvPr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80">
              <a:extLst>
                <a:ext uri="{FF2B5EF4-FFF2-40B4-BE49-F238E27FC236}">
                  <a16:creationId xmlns:a16="http://schemas.microsoft.com/office/drawing/2014/main" id="{4709877D-0C09-478B-A91A-E87E1F7FD396}"/>
                </a:ext>
              </a:extLst>
            </p:cNvPr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81">
              <a:extLst>
                <a:ext uri="{FF2B5EF4-FFF2-40B4-BE49-F238E27FC236}">
                  <a16:creationId xmlns:a16="http://schemas.microsoft.com/office/drawing/2014/main" id="{703F0EFC-ED81-408F-9F96-F839D408CA27}"/>
                </a:ext>
              </a:extLst>
            </p:cNvPr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82">
              <a:extLst>
                <a:ext uri="{FF2B5EF4-FFF2-40B4-BE49-F238E27FC236}">
                  <a16:creationId xmlns:a16="http://schemas.microsoft.com/office/drawing/2014/main" id="{BD35B22B-E902-41D1-9369-E09EBF4134D6}"/>
                </a:ext>
              </a:extLst>
            </p:cNvPr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83">
              <a:extLst>
                <a:ext uri="{FF2B5EF4-FFF2-40B4-BE49-F238E27FC236}">
                  <a16:creationId xmlns:a16="http://schemas.microsoft.com/office/drawing/2014/main" id="{F722A4F2-CE83-40B3-B0FC-628C8FDB84E3}"/>
                </a:ext>
              </a:extLst>
            </p:cNvPr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84">
              <a:extLst>
                <a:ext uri="{FF2B5EF4-FFF2-40B4-BE49-F238E27FC236}">
                  <a16:creationId xmlns:a16="http://schemas.microsoft.com/office/drawing/2014/main" id="{32328368-07A7-46F5-A529-97CC5F27C134}"/>
                </a:ext>
              </a:extLst>
            </p:cNvPr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B6938DD-BAC0-4AC3-8EAA-2EF6FE9CA713}"/>
              </a:ext>
            </a:extLst>
          </p:cNvPr>
          <p:cNvSpPr txBox="1"/>
          <p:nvPr/>
        </p:nvSpPr>
        <p:spPr>
          <a:xfrm>
            <a:off x="447159" y="2349500"/>
            <a:ext cx="4325404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200" b="1" i="0" dirty="0">
                <a:solidFill>
                  <a:srgbClr val="7030A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讓心智障礙者</a:t>
            </a:r>
            <a:endParaRPr lang="en-US" altLang="zh-TW" sz="3200" b="1" i="0" dirty="0">
              <a:solidFill>
                <a:srgbClr val="7030A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b="1" i="0" dirty="0">
                <a:solidFill>
                  <a:srgbClr val="7030A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找到了</a:t>
            </a:r>
            <a:endParaRPr lang="en-US" altLang="zh-TW" sz="3200" b="1" i="0" dirty="0">
              <a:solidFill>
                <a:srgbClr val="7030A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b="1" i="0" dirty="0">
                <a:solidFill>
                  <a:srgbClr val="7030A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飛翔的能力，</a:t>
            </a:r>
            <a:endParaRPr lang="en-US" altLang="zh-TW" sz="3200" b="1" i="0" dirty="0">
              <a:solidFill>
                <a:srgbClr val="7030A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b="1" i="0" dirty="0">
                <a:solidFill>
                  <a:srgbClr val="7030A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找回自我生命的尊嚴</a:t>
            </a:r>
          </a:p>
          <a:p>
            <a:pPr algn="ctr"/>
            <a:endParaRPr lang="en-US" altLang="zh-TW" sz="32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DD987DA-CE6C-443F-9AC4-75768ED691B9}"/>
              </a:ext>
            </a:extLst>
          </p:cNvPr>
          <p:cNvSpPr txBox="1"/>
          <p:nvPr/>
        </p:nvSpPr>
        <p:spPr>
          <a:xfrm>
            <a:off x="5190551" y="5939725"/>
            <a:ext cx="50902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b="0" i="0" u="none" strike="noStrike" dirty="0">
                <a:solidFill>
                  <a:srgbClr val="00206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圖片來源：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瑪利亞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MUMU</a:t>
            </a:r>
            <a:b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4866091-01A8-416F-9063-8443001BB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551" y="4996039"/>
            <a:ext cx="5677692" cy="685896"/>
          </a:xfrm>
          <a:prstGeom prst="rect">
            <a:avLst/>
          </a:prstGeom>
        </p:spPr>
      </p:pic>
      <p:pic>
        <p:nvPicPr>
          <p:cNvPr id="1026" name="Picture 2" descr="瑪利MuMu CBR 社區復健系列">
            <a:extLst>
              <a:ext uri="{FF2B5EF4-FFF2-40B4-BE49-F238E27FC236}">
                <a16:creationId xmlns:a16="http://schemas.microsoft.com/office/drawing/2014/main" id="{075772DA-0100-4FE8-B64C-5B673C064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77" b="89964" l="9899" r="90772">
                        <a14:foregroundMark x1="72399" y1="19343" x2="72399" y2="19343"/>
                        <a14:foregroundMark x1="75000" y1="22263" x2="71057" y2="14964"/>
                        <a14:foregroundMark x1="71057" y1="14964" x2="74161" y2="8759"/>
                        <a14:foregroundMark x1="74161" y1="8759" x2="78188" y2="12226"/>
                        <a14:foregroundMark x1="78188" y1="12226" x2="76762" y2="22080"/>
                        <a14:foregroundMark x1="76762" y1="22080" x2="72567" y2="23540"/>
                        <a14:foregroundMark x1="72567" y1="23540" x2="71057" y2="22810"/>
                        <a14:foregroundMark x1="73909" y1="25365" x2="75252" y2="31934"/>
                        <a14:foregroundMark x1="83054" y1="47810" x2="86409" y2="40511"/>
                        <a14:foregroundMark x1="86409" y1="40511" x2="90604" y2="42336"/>
                        <a14:foregroundMark x1="90604" y1="42336" x2="90772" y2="51825"/>
                        <a14:foregroundMark x1="90772" y1="51825" x2="86745" y2="56204"/>
                        <a14:foregroundMark x1="86745" y1="56204" x2="83054" y2="51460"/>
                        <a14:foregroundMark x1="83054" y1="51460" x2="83054" y2="51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634" r="2069" b="5323"/>
          <a:stretch/>
        </p:blipFill>
        <p:spPr bwMode="auto">
          <a:xfrm>
            <a:off x="5190551" y="209531"/>
            <a:ext cx="5493800" cy="505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投影片編號版面配置區 3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5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353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B7C4777-1774-4F8A-8E5A-7B7EEC94D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pPr/>
              <a:t>50</a:t>
            </a:fld>
            <a:endParaRPr lang="zh-CN" altLang="en-US"/>
          </a:p>
        </p:txBody>
      </p:sp>
      <p:pic>
        <p:nvPicPr>
          <p:cNvPr id="7" name="線上媒體 6" title="畢業專題demo V1">
            <a:hlinkClick r:id="" action="ppaction://media"/>
            <a:extLst>
              <a:ext uri="{FF2B5EF4-FFF2-40B4-BE49-F238E27FC236}">
                <a16:creationId xmlns:a16="http://schemas.microsoft.com/office/drawing/2014/main" id="{CE36DD91-6EEF-48BA-BF33-05A583D6C48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42156" y="569934"/>
            <a:ext cx="10241445" cy="57864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772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995594" y="38971"/>
            <a:ext cx="7787534" cy="7787534"/>
            <a:chOff x="4241219" y="1574800"/>
            <a:chExt cx="3594100" cy="3594100"/>
          </a:xfrm>
        </p:grpSpPr>
        <p:sp>
          <p:nvSpPr>
            <p:cNvPr id="3" name="椭圆 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584242" y="2917825"/>
              <a:ext cx="908054" cy="90805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605072" y="3152932"/>
            <a:ext cx="1048158" cy="1048158"/>
            <a:chOff x="4241219" y="1574800"/>
            <a:chExt cx="3594100" cy="3594100"/>
          </a:xfrm>
        </p:grpSpPr>
        <p:sp>
          <p:nvSpPr>
            <p:cNvPr id="18" name="椭圆 17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216892" y="3318583"/>
            <a:ext cx="1347221" cy="1347221"/>
            <a:chOff x="4241219" y="1574800"/>
            <a:chExt cx="3594100" cy="3594100"/>
          </a:xfrm>
        </p:grpSpPr>
        <p:sp>
          <p:nvSpPr>
            <p:cNvPr id="33" name="椭圆 3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4081723" y="1051869"/>
            <a:ext cx="4028554" cy="4028548"/>
          </a:xfrm>
          <a:prstGeom prst="ellipse">
            <a:avLst/>
          </a:prstGeom>
          <a:solidFill>
            <a:srgbClr val="FBF8EF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812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3938596" y="2944045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742071" y="3982869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64"/>
          <p:cNvSpPr>
            <a:spLocks noChangeArrowheads="1"/>
          </p:cNvSpPr>
          <p:nvPr/>
        </p:nvSpPr>
        <p:spPr bwMode="auto">
          <a:xfrm>
            <a:off x="4620770" y="2555387"/>
            <a:ext cx="284617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結論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0" name="投影片編號版面配置區 49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51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95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8" grpId="0" animBg="1"/>
          <p:bldP spid="49" grpId="0" animBg="1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8" grpId="0" animBg="1"/>
          <p:bldP spid="49" grpId="0" animBg="1"/>
          <p:bldP spid="51" grpId="0"/>
        </p:bldLst>
      </p:timing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51069AC8-1C75-4B99-85A9-A9081578DA4C}"/>
              </a:ext>
            </a:extLst>
          </p:cNvPr>
          <p:cNvSpPr txBox="1"/>
          <p:nvPr/>
        </p:nvSpPr>
        <p:spPr>
          <a:xfrm>
            <a:off x="756894" y="1497672"/>
            <a:ext cx="106782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3200" b="1" i="0" u="none" strike="noStrike" dirty="0">
                <a:solidFill>
                  <a:srgbClr val="4E3B3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未來，我們希望持續蒐集更多的聲音樣本與情緒類型，提供更多樣化的情緒聲音辨識服務。</a:t>
            </a:r>
            <a:endParaRPr lang="en-US" altLang="zh-TW" sz="3200" b="1" i="0" u="none" strike="noStrike" dirty="0">
              <a:solidFill>
                <a:srgbClr val="4E3B3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TW" altLang="en-US" sz="3200" b="1" i="0" u="none" strike="noStrike" dirty="0">
              <a:solidFill>
                <a:srgbClr val="A19574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3200" b="1" i="0" u="none" strike="noStrike" dirty="0">
                <a:solidFill>
                  <a:srgbClr val="4E3B3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sz="3200" b="1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保障隱私權為前提</a:t>
            </a:r>
            <a:r>
              <a:rPr lang="zh-TW" altLang="en-US" sz="3200" b="1" i="0" u="none" strike="noStrike" dirty="0">
                <a:solidFill>
                  <a:srgbClr val="4E3B3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，在照護機關或場域實際錄製聲音樣本。</a:t>
            </a:r>
            <a:endParaRPr lang="en-US" altLang="zh-TW" sz="3200" b="1" i="0" u="none" strike="noStrike" dirty="0">
              <a:solidFill>
                <a:srgbClr val="4E3B3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TW" altLang="en-US" sz="3200" b="1" i="0" u="none" strike="noStrike" dirty="0">
              <a:solidFill>
                <a:srgbClr val="A19574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3200" b="1" i="0" u="none" strike="noStrike" dirty="0">
                <a:solidFill>
                  <a:srgbClr val="4E3B3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結合</a:t>
            </a:r>
            <a:r>
              <a:rPr lang="zh-TW" altLang="en-US" sz="3200" b="1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影像辨識技術</a:t>
            </a:r>
            <a:r>
              <a:rPr lang="zh-TW" altLang="en-US" sz="3200" b="1" i="0" u="none" strike="noStrike" dirty="0">
                <a:solidFill>
                  <a:srgbClr val="4E3B3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，達到更佳的照護品質。</a:t>
            </a:r>
            <a:endParaRPr lang="zh-TW" altLang="en-US" sz="3200" b="1" i="0" u="none" strike="noStrike" dirty="0">
              <a:solidFill>
                <a:srgbClr val="A19574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52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04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25">
            <a:extLst>
              <a:ext uri="{FF2B5EF4-FFF2-40B4-BE49-F238E27FC236}">
                <a16:creationId xmlns:a16="http://schemas.microsoft.com/office/drawing/2014/main" id="{38CE5B1D-3DDD-440B-B4F0-F2665FB99D1E}"/>
              </a:ext>
            </a:extLst>
          </p:cNvPr>
          <p:cNvGrpSpPr/>
          <p:nvPr/>
        </p:nvGrpSpPr>
        <p:grpSpPr>
          <a:xfrm>
            <a:off x="-726040" y="-633536"/>
            <a:ext cx="1452080" cy="1452080"/>
            <a:chOff x="4241219" y="1574800"/>
            <a:chExt cx="3594100" cy="3594100"/>
          </a:xfrm>
        </p:grpSpPr>
        <p:sp>
          <p:nvSpPr>
            <p:cNvPr id="19" name="椭圆 26">
              <a:extLst>
                <a:ext uri="{FF2B5EF4-FFF2-40B4-BE49-F238E27FC236}">
                  <a16:creationId xmlns:a16="http://schemas.microsoft.com/office/drawing/2014/main" id="{E1F69F3F-D06F-4BC6-BD79-9B39255BFC2E}"/>
                </a:ext>
              </a:extLst>
            </p:cNvPr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27">
              <a:extLst>
                <a:ext uri="{FF2B5EF4-FFF2-40B4-BE49-F238E27FC236}">
                  <a16:creationId xmlns:a16="http://schemas.microsoft.com/office/drawing/2014/main" id="{ED25D493-265D-4BEF-A658-77D3D9BF10D4}"/>
                </a:ext>
              </a:extLst>
            </p:cNvPr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8">
              <a:extLst>
                <a:ext uri="{FF2B5EF4-FFF2-40B4-BE49-F238E27FC236}">
                  <a16:creationId xmlns:a16="http://schemas.microsoft.com/office/drawing/2014/main" id="{07C407BD-B634-4B36-97F5-263CAFB82F85}"/>
                </a:ext>
              </a:extLst>
            </p:cNvPr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9">
              <a:extLst>
                <a:ext uri="{FF2B5EF4-FFF2-40B4-BE49-F238E27FC236}">
                  <a16:creationId xmlns:a16="http://schemas.microsoft.com/office/drawing/2014/main" id="{D7DF2CD3-AF64-4F7E-A409-EB5F1B22E12E}"/>
                </a:ext>
              </a:extLst>
            </p:cNvPr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30">
              <a:extLst>
                <a:ext uri="{FF2B5EF4-FFF2-40B4-BE49-F238E27FC236}">
                  <a16:creationId xmlns:a16="http://schemas.microsoft.com/office/drawing/2014/main" id="{75B0343B-8351-4E5C-B2B7-8579C4C4A4B2}"/>
                </a:ext>
              </a:extLst>
            </p:cNvPr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31">
              <a:extLst>
                <a:ext uri="{FF2B5EF4-FFF2-40B4-BE49-F238E27FC236}">
                  <a16:creationId xmlns:a16="http://schemas.microsoft.com/office/drawing/2014/main" id="{C8EC8BAD-CF54-4E7A-BA87-1139AA3059C2}"/>
                </a:ext>
              </a:extLst>
            </p:cNvPr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32">
              <a:extLst>
                <a:ext uri="{FF2B5EF4-FFF2-40B4-BE49-F238E27FC236}">
                  <a16:creationId xmlns:a16="http://schemas.microsoft.com/office/drawing/2014/main" id="{BA1EBA59-0119-418E-B5D8-A095DA67A5B7}"/>
                </a:ext>
              </a:extLst>
            </p:cNvPr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33">
              <a:extLst>
                <a:ext uri="{FF2B5EF4-FFF2-40B4-BE49-F238E27FC236}">
                  <a16:creationId xmlns:a16="http://schemas.microsoft.com/office/drawing/2014/main" id="{B1A61D74-488D-4A36-9181-70CCAED0602F}"/>
                </a:ext>
              </a:extLst>
            </p:cNvPr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34">
              <a:extLst>
                <a:ext uri="{FF2B5EF4-FFF2-40B4-BE49-F238E27FC236}">
                  <a16:creationId xmlns:a16="http://schemas.microsoft.com/office/drawing/2014/main" id="{6496C83A-B1ED-421F-8DE3-CD761E6065A8}"/>
                </a:ext>
              </a:extLst>
            </p:cNvPr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35">
              <a:extLst>
                <a:ext uri="{FF2B5EF4-FFF2-40B4-BE49-F238E27FC236}">
                  <a16:creationId xmlns:a16="http://schemas.microsoft.com/office/drawing/2014/main" id="{A09B9231-1677-4E30-8A1C-9D33183BBC07}"/>
                </a:ext>
              </a:extLst>
            </p:cNvPr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36">
              <a:extLst>
                <a:ext uri="{FF2B5EF4-FFF2-40B4-BE49-F238E27FC236}">
                  <a16:creationId xmlns:a16="http://schemas.microsoft.com/office/drawing/2014/main" id="{939E24D3-9335-45DF-904D-989DB32F8633}"/>
                </a:ext>
              </a:extLst>
            </p:cNvPr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37">
              <a:extLst>
                <a:ext uri="{FF2B5EF4-FFF2-40B4-BE49-F238E27FC236}">
                  <a16:creationId xmlns:a16="http://schemas.microsoft.com/office/drawing/2014/main" id="{22A7D2BA-0CDB-49AB-811A-E51A9582F3BE}"/>
                </a:ext>
              </a:extLst>
            </p:cNvPr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8">
              <a:extLst>
                <a:ext uri="{FF2B5EF4-FFF2-40B4-BE49-F238E27FC236}">
                  <a16:creationId xmlns:a16="http://schemas.microsoft.com/office/drawing/2014/main" id="{E221ED07-C4E4-4154-8CE5-2100ECE497B7}"/>
                </a:ext>
              </a:extLst>
            </p:cNvPr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9">
              <a:extLst>
                <a:ext uri="{FF2B5EF4-FFF2-40B4-BE49-F238E27FC236}">
                  <a16:creationId xmlns:a16="http://schemas.microsoft.com/office/drawing/2014/main" id="{293F0B94-0162-4E4F-8E31-8D74056DAB23}"/>
                </a:ext>
              </a:extLst>
            </p:cNvPr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85E9B784-7757-4D73-A48C-58880B614735}"/>
              </a:ext>
            </a:extLst>
          </p:cNvPr>
          <p:cNvSpPr txBox="1"/>
          <p:nvPr/>
        </p:nvSpPr>
        <p:spPr>
          <a:xfrm>
            <a:off x="581987" y="433824"/>
            <a:ext cx="7207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spc="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瑪利亞基金會</a:t>
            </a:r>
          </a:p>
        </p:txBody>
      </p:sp>
      <p:grpSp>
        <p:nvGrpSpPr>
          <p:cNvPr id="3" name="组合 70">
            <a:extLst>
              <a:ext uri="{FF2B5EF4-FFF2-40B4-BE49-F238E27FC236}">
                <a16:creationId xmlns:a16="http://schemas.microsoft.com/office/drawing/2014/main" id="{BC73A56E-D217-4D1F-BC09-CCF91BA7C47C}"/>
              </a:ext>
            </a:extLst>
          </p:cNvPr>
          <p:cNvGrpSpPr/>
          <p:nvPr/>
        </p:nvGrpSpPr>
        <p:grpSpPr>
          <a:xfrm rot="21390780">
            <a:off x="10780905" y="-442970"/>
            <a:ext cx="1932197" cy="1987454"/>
            <a:chOff x="4241219" y="1574800"/>
            <a:chExt cx="3594100" cy="3594100"/>
          </a:xfrm>
        </p:grpSpPr>
        <p:sp>
          <p:nvSpPr>
            <p:cNvPr id="4" name="椭圆 71">
              <a:extLst>
                <a:ext uri="{FF2B5EF4-FFF2-40B4-BE49-F238E27FC236}">
                  <a16:creationId xmlns:a16="http://schemas.microsoft.com/office/drawing/2014/main" id="{C03AD579-A602-45EA-9795-09A5EBD61CB3}"/>
                </a:ext>
              </a:extLst>
            </p:cNvPr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72">
              <a:extLst>
                <a:ext uri="{FF2B5EF4-FFF2-40B4-BE49-F238E27FC236}">
                  <a16:creationId xmlns:a16="http://schemas.microsoft.com/office/drawing/2014/main" id="{D95AE5C7-90CF-491E-BD5C-0E9494CFF5BF}"/>
                </a:ext>
              </a:extLst>
            </p:cNvPr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73">
              <a:extLst>
                <a:ext uri="{FF2B5EF4-FFF2-40B4-BE49-F238E27FC236}">
                  <a16:creationId xmlns:a16="http://schemas.microsoft.com/office/drawing/2014/main" id="{C5B3959C-DA8D-4F44-BF80-1042AD4B1E72}"/>
                </a:ext>
              </a:extLst>
            </p:cNvPr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74">
              <a:extLst>
                <a:ext uri="{FF2B5EF4-FFF2-40B4-BE49-F238E27FC236}">
                  <a16:creationId xmlns:a16="http://schemas.microsoft.com/office/drawing/2014/main" id="{C8F86A5F-0574-4C32-9412-481A520FD971}"/>
                </a:ext>
              </a:extLst>
            </p:cNvPr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5">
              <a:extLst>
                <a:ext uri="{FF2B5EF4-FFF2-40B4-BE49-F238E27FC236}">
                  <a16:creationId xmlns:a16="http://schemas.microsoft.com/office/drawing/2014/main" id="{6F1E5FEC-28FE-4955-A251-2E741D67A333}"/>
                </a:ext>
              </a:extLst>
            </p:cNvPr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76">
              <a:extLst>
                <a:ext uri="{FF2B5EF4-FFF2-40B4-BE49-F238E27FC236}">
                  <a16:creationId xmlns:a16="http://schemas.microsoft.com/office/drawing/2014/main" id="{350FE84E-74F2-4DAF-9898-0013898F9965}"/>
                </a:ext>
              </a:extLst>
            </p:cNvPr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77">
              <a:extLst>
                <a:ext uri="{FF2B5EF4-FFF2-40B4-BE49-F238E27FC236}">
                  <a16:creationId xmlns:a16="http://schemas.microsoft.com/office/drawing/2014/main" id="{7D679F22-33B8-4912-84A4-ED2BD8E31C70}"/>
                </a:ext>
              </a:extLst>
            </p:cNvPr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78">
              <a:extLst>
                <a:ext uri="{FF2B5EF4-FFF2-40B4-BE49-F238E27FC236}">
                  <a16:creationId xmlns:a16="http://schemas.microsoft.com/office/drawing/2014/main" id="{33D875C8-A8CD-4FAC-83DF-CD82B84E3B4C}"/>
                </a:ext>
              </a:extLst>
            </p:cNvPr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79">
              <a:extLst>
                <a:ext uri="{FF2B5EF4-FFF2-40B4-BE49-F238E27FC236}">
                  <a16:creationId xmlns:a16="http://schemas.microsoft.com/office/drawing/2014/main" id="{C7D0D21E-9C00-4D3E-9BDC-37A3BC9E6B78}"/>
                </a:ext>
              </a:extLst>
            </p:cNvPr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80">
              <a:extLst>
                <a:ext uri="{FF2B5EF4-FFF2-40B4-BE49-F238E27FC236}">
                  <a16:creationId xmlns:a16="http://schemas.microsoft.com/office/drawing/2014/main" id="{4709877D-0C09-478B-A91A-E87E1F7FD396}"/>
                </a:ext>
              </a:extLst>
            </p:cNvPr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81">
              <a:extLst>
                <a:ext uri="{FF2B5EF4-FFF2-40B4-BE49-F238E27FC236}">
                  <a16:creationId xmlns:a16="http://schemas.microsoft.com/office/drawing/2014/main" id="{703F0EFC-ED81-408F-9F96-F839D408CA27}"/>
                </a:ext>
              </a:extLst>
            </p:cNvPr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82">
              <a:extLst>
                <a:ext uri="{FF2B5EF4-FFF2-40B4-BE49-F238E27FC236}">
                  <a16:creationId xmlns:a16="http://schemas.microsoft.com/office/drawing/2014/main" id="{BD35B22B-E902-41D1-9369-E09EBF4134D6}"/>
                </a:ext>
              </a:extLst>
            </p:cNvPr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83">
              <a:extLst>
                <a:ext uri="{FF2B5EF4-FFF2-40B4-BE49-F238E27FC236}">
                  <a16:creationId xmlns:a16="http://schemas.microsoft.com/office/drawing/2014/main" id="{F722A4F2-CE83-40B3-B0FC-628C8FDB84E3}"/>
                </a:ext>
              </a:extLst>
            </p:cNvPr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84">
              <a:extLst>
                <a:ext uri="{FF2B5EF4-FFF2-40B4-BE49-F238E27FC236}">
                  <a16:creationId xmlns:a16="http://schemas.microsoft.com/office/drawing/2014/main" id="{32328368-07A7-46F5-A529-97CC5F27C134}"/>
                </a:ext>
              </a:extLst>
            </p:cNvPr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B6938DD-BAC0-4AC3-8EAA-2EF6FE9CA713}"/>
              </a:ext>
            </a:extLst>
          </p:cNvPr>
          <p:cNvSpPr txBox="1"/>
          <p:nvPr/>
        </p:nvSpPr>
        <p:spPr>
          <a:xfrm>
            <a:off x="581987" y="1524521"/>
            <a:ext cx="4325404" cy="518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創立於民國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77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主要收容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心智障礙院童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2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以落實身心障礙者</a:t>
            </a:r>
            <a:r>
              <a:rPr lang="zh-TW" altLang="en-US" sz="28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就養</a:t>
            </a:r>
            <a:r>
              <a:rPr lang="zh-TW" altLang="en-US" sz="2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就醫</a:t>
            </a:r>
            <a:r>
              <a:rPr lang="zh-TW" altLang="en-US" sz="2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就學</a:t>
            </a:r>
            <a:r>
              <a:rPr lang="zh-TW" altLang="en-US" sz="2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就業</a:t>
            </a:r>
            <a:endParaRPr lang="en-US" altLang="zh-TW" sz="2800" b="0" i="0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</a:t>
            </a:r>
            <a:r>
              <a:rPr lang="zh-TW" altLang="en-US" sz="2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為目標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5" name="Picture 2" descr="一張含有 個人, 地板, 室內, 團體 的圖片&#10;&#10;自動產生的描述">
            <a:extLst>
              <a:ext uri="{FF2B5EF4-FFF2-40B4-BE49-F238E27FC236}">
                <a16:creationId xmlns:a16="http://schemas.microsoft.com/office/drawing/2014/main" id="{54886351-CDC5-4D52-BDBE-E40EC8E66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389"/>
          <a:stretch/>
        </p:blipFill>
        <p:spPr bwMode="auto">
          <a:xfrm>
            <a:off x="5397296" y="1548923"/>
            <a:ext cx="5940189" cy="43932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CDD987DA-CE6C-443F-9AC4-75768ED691B9}"/>
              </a:ext>
            </a:extLst>
          </p:cNvPr>
          <p:cNvSpPr txBox="1"/>
          <p:nvPr/>
        </p:nvSpPr>
        <p:spPr>
          <a:xfrm>
            <a:off x="5550280" y="6098086"/>
            <a:ext cx="50902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b="0" i="0" u="none" strike="noStrike" dirty="0">
                <a:solidFill>
                  <a:srgbClr val="00206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圖片來源：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財團法人瑪利亞社會福利基金會</a:t>
            </a:r>
            <a:b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投影片編號版面配置區 37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6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32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193557" y="89102"/>
            <a:ext cx="7787534" cy="7787534"/>
            <a:chOff x="4241219" y="1574800"/>
            <a:chExt cx="3594100" cy="3594100"/>
          </a:xfrm>
        </p:grpSpPr>
        <p:sp>
          <p:nvSpPr>
            <p:cNvPr id="3" name="椭圆 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584242" y="2917825"/>
              <a:ext cx="908054" cy="90805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4081723" y="1051869"/>
            <a:ext cx="4028554" cy="4028548"/>
          </a:xfrm>
          <a:prstGeom prst="ellipse">
            <a:avLst/>
          </a:prstGeom>
          <a:solidFill>
            <a:srgbClr val="FBF8EF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812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302857" y="954398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5017623" y="4733912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64"/>
          <p:cNvSpPr>
            <a:spLocks noChangeArrowheads="1"/>
          </p:cNvSpPr>
          <p:nvPr/>
        </p:nvSpPr>
        <p:spPr bwMode="auto">
          <a:xfrm>
            <a:off x="3954015" y="2503007"/>
            <a:ext cx="427989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背景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7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06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D1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5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8" name="Freeform: Shape 5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B3E8107-53EA-4BF6-A208-1245AF973EA6}"/>
              </a:ext>
            </a:extLst>
          </p:cNvPr>
          <p:cNvSpPr txBox="1"/>
          <p:nvPr/>
        </p:nvSpPr>
        <p:spPr>
          <a:xfrm>
            <a:off x="765051" y="662399"/>
            <a:ext cx="3555740" cy="1268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zh-TW" altLang="en-US" sz="4000" b="1" i="0" u="none" strike="noStrike" kern="12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高齡化</a:t>
            </a:r>
            <a:endParaRPr lang="en-US" altLang="zh-TW" sz="4000" b="1" i="0" u="none" strike="noStrike" kern="120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endParaRPr lang="en-US" altLang="zh-TW" sz="4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F7C3F4C-94E2-4DE1-80F6-7FA229125F76}"/>
              </a:ext>
            </a:extLst>
          </p:cNvPr>
          <p:cNvSpPr txBox="1"/>
          <p:nvPr/>
        </p:nvSpPr>
        <p:spPr>
          <a:xfrm>
            <a:off x="699736" y="1858571"/>
            <a:ext cx="3966242" cy="435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台灣已</a:t>
            </a:r>
            <a:r>
              <a:rPr lang="zh-TW" altLang="en-US" sz="2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1993</a:t>
            </a:r>
            <a:r>
              <a:rPr lang="zh-TW" altLang="en-US" sz="2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年成為高齡社會</a:t>
            </a:r>
            <a:r>
              <a:rPr lang="en-US" altLang="zh-TW" sz="2800" b="1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(7.1%)</a:t>
            </a:r>
          </a:p>
          <a:p>
            <a:pPr marL="457200" indent="-4572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</a:t>
            </a:r>
            <a:r>
              <a:rPr lang="zh-TW" altLang="en-US" sz="2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估在</a:t>
            </a:r>
            <a:r>
              <a:rPr lang="en-US" altLang="zh-TW" sz="2800" b="1" i="0" u="none" strike="noStrike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800" b="1" i="0" u="none" strike="noStrike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年邁入超高齡社會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(20.1%)</a:t>
            </a:r>
            <a:endParaRPr lang="zh-TW" altLang="en-US" sz="2800" b="1" i="0" u="none" strike="noStrike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altLang="zh-TW" sz="2800" i="0" u="none" strike="noStrike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DB7A3A6-ED78-437F-87CA-4D6C0A8C9C27}"/>
              </a:ext>
            </a:extLst>
          </p:cNvPr>
          <p:cNvGrpSpPr/>
          <p:nvPr/>
        </p:nvGrpSpPr>
        <p:grpSpPr>
          <a:xfrm>
            <a:off x="4912371" y="1296399"/>
            <a:ext cx="7033236" cy="4958325"/>
            <a:chOff x="5622746" y="2306997"/>
            <a:chExt cx="7033236" cy="4958325"/>
          </a:xfrm>
        </p:grpSpPr>
        <p:pic>
          <p:nvPicPr>
            <p:cNvPr id="10" name="Picture 6" descr="國家發展委員會-5.高齡化時程">
              <a:extLst>
                <a:ext uri="{FF2B5EF4-FFF2-40B4-BE49-F238E27FC236}">
                  <a16:creationId xmlns:a16="http://schemas.microsoft.com/office/drawing/2014/main" id="{CA6D6710-F459-4BAD-9D9B-85A2B69F06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746" y="2306997"/>
              <a:ext cx="7033236" cy="401694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8E35467-95EB-4C40-9780-E04856C793BC}"/>
                </a:ext>
              </a:extLst>
            </p:cNvPr>
            <p:cNvSpPr txBox="1"/>
            <p:nvPr/>
          </p:nvSpPr>
          <p:spPr>
            <a:xfrm>
              <a:off x="7610615" y="6465103"/>
              <a:ext cx="4592023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1800" b="1" i="0" u="none" strike="noStrike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資料來源：國家發展委員會</a:t>
              </a:r>
              <a:endPara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000" b="1" dirty="0">
                  <a:latin typeface="微軟正黑體" panose="020B0604030504040204" pitchFamily="34" charset="-120"/>
                  <a:ea typeface="微軟正黑體" panose="020B0604030504040204" pitchFamily="34" charset="-120"/>
                  <a:hlinkClick r:id="rId4"/>
                </a:rPr>
                <a:t>https://www.ndc.gov.tw/Content_List.aspx?n=695E69E28C6AC7F3</a:t>
              </a:r>
              <a:b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8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479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D1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圖表 15">
            <a:extLst>
              <a:ext uri="{FF2B5EF4-FFF2-40B4-BE49-F238E27FC236}">
                <a16:creationId xmlns:a16="http://schemas.microsoft.com/office/drawing/2014/main" id="{AB4EC2B9-D660-4880-8B0E-CD50D8F05D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2826917"/>
              </p:ext>
            </p:extLst>
          </p:nvPr>
        </p:nvGraphicFramePr>
        <p:xfrm>
          <a:off x="5426091" y="643469"/>
          <a:ext cx="6526389" cy="5571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 useBgFill="1">
        <p:nvSpPr>
          <p:cNvPr id="46" name="Rectangle 4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5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8" name="Freeform: Shape 5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B3E8107-53EA-4BF6-A208-1245AF973EA6}"/>
              </a:ext>
            </a:extLst>
          </p:cNvPr>
          <p:cNvSpPr txBox="1"/>
          <p:nvPr/>
        </p:nvSpPr>
        <p:spPr>
          <a:xfrm>
            <a:off x="765051" y="662400"/>
            <a:ext cx="3555740" cy="14075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zh-TW" altLang="en-US" sz="4000" b="1" i="0" u="none" strike="noStrike" kern="12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台灣的潛在被照護人口數</a:t>
            </a:r>
            <a:endParaRPr lang="en-US" altLang="zh-TW" sz="4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F7C3F4C-94E2-4DE1-80F6-7FA229125F76}"/>
              </a:ext>
            </a:extLst>
          </p:cNvPr>
          <p:cNvSpPr txBox="1"/>
          <p:nvPr/>
        </p:nvSpPr>
        <p:spPr>
          <a:xfrm>
            <a:off x="765050" y="2286000"/>
            <a:ext cx="3686369" cy="435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2800" b="1" i="0" u="none" strike="noStrike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高齡長者</a:t>
            </a:r>
            <a:r>
              <a:rPr lang="zh-TW" altLang="en-US" sz="2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屬於需被照護族群之一</a:t>
            </a:r>
            <a:endParaRPr lang="en-US" altLang="zh-TW" sz="2800" b="1" i="0" u="none" strike="noStrike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altLang="zh-TW" sz="2800" b="1" i="0" u="none" strike="noStrike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2800" b="1" i="0" u="none" strike="noStrike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高齡照護</a:t>
            </a:r>
            <a:r>
              <a:rPr lang="zh-TW" altLang="en-US" sz="2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是社會上的重要課題</a:t>
            </a:r>
            <a:endParaRPr lang="en-US" altLang="zh-TW" sz="2800" b="1" i="0" u="none" strike="noStrike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45720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altLang="zh-TW" sz="2800" b="1" i="0" u="none" strike="noStrike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D9176EA-232E-4088-8E9A-960D7E1C2E1B}"/>
              </a:ext>
            </a:extLst>
          </p:cNvPr>
          <p:cNvSpPr txBox="1"/>
          <p:nvPr/>
        </p:nvSpPr>
        <p:spPr>
          <a:xfrm>
            <a:off x="6565662" y="5936100"/>
            <a:ext cx="4861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i="0" u="none" strike="noStrike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2000" b="1" i="0" u="none" strike="noStrike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b="1" i="0" u="none" strike="noStrike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內政部戶政司 人口比例調查</a:t>
            </a:r>
            <a:endParaRPr lang="zh-TW" altLang="en-US" sz="2000" b="1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9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7051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A94CED1F-C8E4-4A4D-8F15-7FEBE4452E48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RESOURCE_PATHS_HASH_PRESENTER" val="cce957168fd2ccd1b23534aaf13c4793c7a689da"/>
  <p:tag name="ISPRING_PLAYERS_CUSTOMIZATION" val="UEsDBBQAAgAIAAtngUbpbttk5AMAAHQOAAAdAAAAdW5pdmVyc2FsL2NvbW1vbl9tZXNzYWdlcy5sbmetV91u2zYUvi/QdyAEFNgulrYDWhSD44C2GFuILLkSHSdbB4GRGJsIRbr6cZtd7Wn2YHuSHVFyYqcdJMW9sGDS/r7z950jcnD2NZVoy7NcaHVqvT15YyGuYp0ItTq1FvT8lw8WygumEia14qeW0hY6G758MZBMrUq24vD95QuEBinPc1jmw2r1uEYiObXmo2jsz+bYu45cf+JHI2diDcc63TB1j1y90p+yn359/+Hr23fvfx68bpBdiMIZdt1DKmSY3r3pQOTRwHcjYCNu5JErag2rZz+cv6Cu4xFr2Hzph54H5NIaVs9W3CIIiEej0HVsEjlh5PnU5MIllNjW8FqXaM22HBUabQX/goo1h0oWIuMolyIxP8QaNlTJ24zZAV463iSivu+GEfHs3Y41JCpBdsa+gD56sgQ4JAEQZCzn2TOwkSm1gSMsZT+GqTOZuvChlQtTsVpL+BR9/ZgTD6rFVRtqRsIQT0g08q+gTiArvw/CvwA1XfRBXJMQFEDCNoyHL50Jpo7vVQoKSEgDZ/wgn5gppJW8RyyOAYc2Gd8KXeawUymKJ7WQ8n5WQvJxAcJ1sPsdkdaESCgj15XYcnAhS9rrAi0zJnZVmY8L5/foHDsusSMole0vI2p6uTLGQP1KF4hJqasAwC5LtkzFHN3wmJUgpXv4WyIS87cNg7ArTz6X4i/EiqZzXjVN59nk6tXJca451IVhsWSZ6tBBT6gOWv7bYNMyh0iLgqeboi2KvUyc/BAvjo1rjsPwf4PqUpcjI3piv284IUicBPBig24fCd0dQWagDxhrKROyO8rxzsHQPOM5jHieIUfd9rDp+Q2Bp9FzOS4h8wcuXEJFeuCXZBQ6tMoxv8lF0fpKMoWq6/19jcRwBpC84I86ueG3GvpfcraFIsK+yGvhnDzDWC9B7CZrNQL353TD4oFDK1bAiQuBS1KkEH/SgXMxI7sM1uP1IBNLXcrEjDMp7syIhdqUaZ2QTV2n2uhtplOzK1m+66V6wp8d40UdXFAbne8ZbCMNCQ7G02iMvTGpTnNVD8uOINBy5ZNLw8jFowoOok5ZEa/hvXKrS5V0JKoPZDY5x0DWpDTkLIvX//79T0eOJ57Uu6jZ/a0XCXRoNZfIA9kfni54/mcbCcWjQ5xZdEE1B9gdruN51lS9SR6mFI+nMxBGaHSgyyxuPy7sM8xwcAHDwZy2rOGMZXcwWajWsheLCbkSQtHP+uNZviykULwP9rjZXAVMnXmEbdtcbKAJpIjv6ndagpiZbtUNR8INpyvZeIo9GDxP+Hgiip6EZtbv2hwarl4/ttv229H/sMrN/XDweu+6+B9QSwMEFAACAAgAC2eBRjUa0FrOBAAA9BYAACcAAAB1bml2ZXJzYWwvZmxhc2hfcHVibGlzaGluZ19zZXR0aW5ncy54bWzNWNty4jgQfecrVN6axwnkNpOkgBRJTIUaMCw4m5na2qKELbA2suSVZBjmab9mP2y/ZFso3EIgYqcyk8oDsdx9utXqy7HKl19ThsZEKip4xTs8KHmI8EjElI8q3l1Yf3/mIaUxjzETnFQ8Ljx0WS2Us3zAqEp6RGsQVQhguLrIdMVLtM4uisXJZHJAVSbNW8FyDfjqIBJpMZNEEa6JLGYMT+FHTzOivGqhgFDZLrVEnDOCaAwucGq8w6zOsEq8ohUb4OhhJEXO42vBhERyNKh4v5zVzN9cxkLd0JRwszlVhUWzrC9wHFPjD2Y9+o2ghNBRAo4flk48NKGxTirecenI4IB8cRNnhm53gQ3OtYDtcP1oICUax1hj+2gtSjIkEuJKVFXLnADo2tqKpCZf9WLBLsVTjlMahfAGmVhVvJuw3/XrftcPrv3+XbdpXXXWCBth03fS6TUbN34/aId+r38btpp7K4X+53APpX09c4bvdP2eH4R+t3/VaO+p4e7UUsdv1RrNPXXu/ateI9zXUlBr7avSuW0Hbjq3Xzp+t9kIPvXDdrsZNjpLrVkOr2Rrubie+GUoEJHL1fTWSZ4OOKYMusaTHFdEQ99hWI5IKOoUqnGImSIe+jMjo19zzKiemgqF9vRASFZTGYl011RfxTMV5S3hLCA4BiW5qO3T80Vpfzxb23rRWl9u61kvy4uu1UmEFj/Y+8PS6cL985Pd7m9xtDymMREBlnLWsjY38KILR8vueHj84cNuL7ZYK2OtcZRAK9XzTri6MpcaCr6WIOYZDQSLF4El6YDEAU7JyoToPVBeB8lDDw0hlRmEvCYpZh6iGo4gWiirfKA01bOZVF+VRIAFs4+gVm/jSKIES7WWt4vgmSkQVX8PhCbqDxsLu7RN1OcxupF4ArPRRbxDuIvYLZwUM6dFpJMTEqs9JFGNMRfh7rzsXYRbWD4QiUIhmJN8Z57cqMGHwsn3FCrZRfCeDBTVxEX0ijqZvhc5i9FU5IjRB4K0QOB9nsJ/CUGr/AENpUhnq8BxNFIMigeNKZmQ+NLF0BcwkeagCfQqY0RbC3/l9BsakKGQgEvwGJIN1qmy+Ad7AWdYqSUonvv4zk7hRnDjf35nNojjMQZGsx84dACSZvo18DHsnQswwZiAaK5AQGQinENam/OJaTwTc9mms+0Ej2eHbg5yBgrHTcEfiwkvIuhVlOfEFTDCHAnOpghHUF7KpNCYilzBik0WC63+l4NWFVE+c3UELRWMyditQZQOj45PTj98PDu/OCj++/c/73cqPTKNDsPGmqUa1zv5qbPmEy78gt4Wzumm9YR5vqC0lX866+3r5g4u6qz5DCN9QXcHYdzQrQuZmtqPN4L7/LfDI8/YHMTloiEIz/OFGb16i3Sh59e617cIYn3XDHsXLmUWCAQBixKo06H59nXUmXExF9n2XQhH5zvBmhNymthd/zcnQDhsp8blZjZoO234kyOjMVO7szKxncY/ltyR4P100QDowchyESAIjKbAhOIf1vm/pw9vaxWv2cKffnI7K258eP+MjvhdX1C2nb5SRyRYRgkk0asl3pufOK8Z3rcUMfu0uDlauypaXGGs362aNynlNIU4Gq66uJCtnp6UysXnXxUKgLZ+U10t/AdQSwMEFAACAAgAC2eBRp9k43WyAgAATgoAACEAAAB1bml2ZXJzYWwvZmxhc2hfc2tpbl9zZXR0aW5ncy54bWyVVm1P2zAQ/r5fUXXfCXstk0IlKJ2ExAYaiO9Ock2sOnZkX8r672c7NrHbpsl6Qqrvnsd3vreSqi3lyw+zWZoLJuQzIFJeKqPxuhktrudZiyj4RS44AscLLmRN2Hz58af9pIlFjrHEDuRUzobk0LtZ2M8UivPxbWFkiJCLuiF8/yBKcZGRfFtK0fJiNLRq34BklG818vLHYrUedMCownuEOoppfWVkGqWRoBSYkL6vjYyyGMmAeU+X9jOR07s6//oD2o4qipZ288nIEK0hJcRJvroxMozn+va4Kgsj5wkIf1FDv3w2MghlZA8yvvx8rhrRtM3/9EgjRWkSGnPOF/GdwwQp9Phpwt2lkVGCeZBxNFoFl56vd0YCkPsazn1qxlUK9mTyerAQTNEzBkuULaSJP3U2VYm3xxb1fMByQ5jSgFDVg5500E+kVf6aWNfj/sAb5UUAcooe8SpYW8OqizcAxvoev1rd2lURxveuCwKUsHPKIMJe2SN/67QeIQNlj3xmtIBHzvZH8ENLx/ElviWumOezr63AiT76fPmTtxpPD2ZwVeDaKTymFgUslQnnhdZgqpYmVteFlBzFlHKyoyVBKvgvg8v29jEqTQ4MrtNO91WKFBmcajcbo17SYb3sebwbu9+E/m3deYZ6hV/PCSLJq1r/Jqn5zPH0jOhr5slphlmSGg7ynm/ERE5N5BbkixBsqhcuEEKsffYQWHSDNQRPkyAFaXI6x6m75FTyeVtnINe6ZhR808S6DlfRsmL6D18pvEEREwaMHRMrfR0n9L0nA4VrACAyr3zHdofOUrcMKYMd+LkPFPbBQy9Lle7QoWa7wQfYYNhuTjOpH92a6BslxMWGE4RXHZeIF05oGG95JJmyD4uG3u/f/uJoI/tFZjov3GH27BopuljbjxOoleb/yH9QSwMEFAACAAgAC2eBRgoR72qiBAAABRYAACYAAAB1bml2ZXJzYWwvaHRtbF9wdWJsaXNoaW5nX3NldHRpbmdzLnhtbM1YbXPiNhD+nl+hcec+HoS8XZIBMiRxBuaIoeA0d9PpMMIWWI0suZIMx33qr+kP6y/pCoW3EIhoL0knH4jX+zy7Wu2uVi5ffEsZGhGpqOAVr1TY9xDhkYgpH1a8u/Dm46mHlMY8xkxwUvG48NBFda+c5X1GVdIlWoOqQkDD1XmmK16idXZeLI7H4wJVmTRvBcs18KtCJNJiJokiXBNZzBiewI+eZER51b09hMpWdCvinBFEY3CBU+MdZnWdMq9otfo4ehhKkfP4SjAhkRz2K95PpzXzN9OxTNc0JdysTVVBaMT6HMcxNe5g1qXfCUoIHSbgd2n/yENjGuuk4h3uHxge0C+u80zZ7SKw4bkSsBquHw2kROMYa2wfrUVJBkRCWImqapkTIF2RLWlq8k3PBVYUTzhOaRTCG2RCVfGuw17Hv/E7fnDl9+46TeuqMyJshE3fCdNtNq79XtAK/W6vHt42dwaF/pdwB9CunjnTtzt+1w9Cv9O7bLR2RLg7tcD4t7VGc0fMvX/ZbYS7Wgpqt7tC2vVW4Iapf237nWYj+NwLW61m2GgvUNMcXsrWcnE18ctQICKXy+mtkzztc0wZNI0nOa6IhrbDsBySUNxQqMYBZop46PeMDH/OMaN6YioUutMDIVlNZSTSHVN9Fc9UlLegs4TgGJTkvLaPz+al/el0ZelFa32xrGe9LM+bVjsRWryx96X947n7Z0fb3d/gaHlEYyICLOW0Za0v4EUXDhbdsXR4crLdiw3WylhrHCXQSvWsEy5LZloDwVcSxDyjvmDxPLADyFUGMa1JipmHqIYYR/O32uyEvqEMsthgS4UB12tBjhIs1UomzsNh+npU/TUQmqjf7OqsaJOqz2N0LfEYDjsX9TbhLmp1iD0z8SfSyQmJ1Q6aqMaYi3JnVsguyrdYPhCJQiGYk357lq6owQfCyfcUatNF8Z70FdXERfWSOpm+FzmL0UTkiNEHgrRA4H2ewn8JQcsTARpIkU6lDCuNFINyQCNKxiS+cDH0FUykOSBhXsoY0dbCHzn9jvpkICTwEjyCZAM5VZa/sBNxhpVakOKZjx/sudoIrv0vH8wCcTzCMKPsRg41TdJMvwY/hrVzASYYExDNJQqITIRzSGuzPzGNp2ouy3S2neDRdNPNRk5JYbsp+GM54UUEvYbynLgSRpgjwdkE4QjKS5kUGlGRK5DYZLHU6l85aKGI8qmrQ5iiwZiM3RrEfung8Oj45NPp2Xmh+Peff33cCnqcHdoMG2t2eLjaOnE6I59Mty/gNkyRbqgns+QLoI0TpTNuVze3TJfOyGdmzBewW0bANeyNkKmp/XgtuM/fBh4nh/WDuFw0x/bzE8B0YHqbAaDr1zpXdQTRu2uG3XOXwgkEghBECVTewNxPHTHTeclFt3UXwmb4TrQm5k5ncMf/xYkQts+pFbmZDVpOC/7sOKOYc7i9dAY7HehYcseR7d1VAzjwh3a6gCOf0RRmm/jNevl/6aybiv81m/LTa7EzcO1y/B49bvstx3bAH9XjCJZRAmnxaqn0/qfCDw3Y/ykG9mn+BWblk8v8U8DqN8o9kK9+uq3u/QNQSwMEFAACAAgAC2eBRoUwK2GeAQAAKwYAAB8AAAB1bml2ZXJzYWwvaHRtbF9za2luX3NldHRpbmdzLmpzjZRNb8IwDIbv/Ioqu06IfcJ2mzYmTdph0rhNO4RiSkUaR0noYIj/vrp8Na07iC/N26evY1fOuhMVS8QieozW5XO5/wj3pQakebuAy1BXLXpGunAqncAozUClGkQNyfefHuTNkeCMhS5Nx6tPsnUVP4H0ZiqVq+KGsbCM5hgtZ7QfRltyiX+DynZVbSuqtHm88B51N0btQfuuRpvJkhEXr+WqFliDMQd7Ap3KGALTfrnayKPjXZ+iysWYGalX75hgdyzjeWJxoSdt+WcrA7b44fMt0HvoPw8DO5U6/+YhqyceDijaSWPBOdjlvR9SsLCSY1AV3165/kED42ZBNTpPXer39NMVRZU2MoFGlwZPFCGmC69GN/sUTc7D0m+Jm2uKgFByBbZh1azaoFmYM36gsZhQRxpos+cHVKGcpDrZci89Cpajw5JtW/eOhd6+UIhghLA2QjNmIrO2i+OMqffs4Lpa1ndu5hUncnmR0Qz3cc4extdvEdp/RUJ6L+NZVlwOxcVIDQdXPIN901MkIZN2DnaEqIpyvk8dvJa7s/kDUEsDBBQAAgAIAC5rq0Ya2uo7qgAAAB8BAAAaAAAAdW5pdmVyc2FsL2kxOG5fcHJlc2V0cy54bWydjzEPwiAQhXd+BbldsFvTAN1M3Bx0NhVRSejRcNT684XUGGeHS+5d3vdeTvWvMfCnS+QjamjEFrhDG68e7xpOx92mBU55wOsQIjoNGIH3hinftHhIjlwmXiKQNDxynjopl2URnqZUEiiGOZdgEjaOsswYUVZSTisKK9v5v+jPDQxjnKvL7EPeoyl7UauFU7IaKnN2KDzeIshqUPLrrsrOlEtFEUr+PGbYG1BLAwQUAAIACAAua6tGlBOzImkAAABuAAAAHAAAAHVuaXZlcnNhbC9sb2NhbF9zZXR0aW5ncy54bWwNzDEOgzAMQNGdU1jeKe3WgcDGVpbSA1jERZEcG5GA4PZk+8PTb/szChy8pWDq8PV4IrDO5oMuDn/TUL8RUib1JKbsUA2h76pWbCb5cs4FJliFLt4mjiUyjxSLHHYRqOFTXv/AHpuuugF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LmurRjXb2a1oAQAA8wIAACkAAAB1bml2ZXJzYWwvc2tpbl9jdXN0b21pemF0aW9uX3NldHRpbmdzLnhtbI1S22obMRB9z1eI/IAljW4LW4OuxZCHQhPyvPWqYYmjLSuFhKKPrzatcdy6tJqnmXPmDDM6fX6ckn3OZX6avg9lmtPnWMqUHvL2CqF+Px/m5dMScyx5c6rcT2mcX3bp67zWWjWXIY3DMtoVzVuMwttDSmrlVMuYYRRJ5qlXyHluG9aB68A2zFFi+81vEj91l7iPqVxW7Tdn6J8Nu5TjUnZpjK9bOGe/h843+LgM49R4eSvYGvU4tTq2BmKES+4r1QAgkOWOOFyl7KQmyGPGMVSjKFBAhHPSiUok5dCy0ImmwnwnEJOMUVepp60baW0ctVVCR4hu07zqbA3BSIwRIQSYq1xAMBg1NjQNDWo9IDgwIKo2mihAwQYTWPXOC8uRol5gXJkxgPHpuKft3p/rVP3vdY7n/IfgxS+4iK7e2lwwV79/XpZGvo1P3w5DiejLkONu/HAd7m5urn958s2/R8Zq1LbxX339A1BLAwQUAAIACABkAI1Jh2+TOWgrAACzVgAAFwAAAHVuaXZlcnNhbC91bml2ZXJzYWwucG5n7Xx5WFPX2q899mgHBK0WEoGkllatlcQYJSCQ1DrQ1qlWPQ4EUowkWCEYEAiQoR5bxkC0VaKiROVYZxCiJEJItEC2GiBCqzElEMkuRAwQN0MSyHQTsEV72j/uPd/33HufT56HJ8le613r977rHfdee+V+vj5i2huz35g0adK0Tz9Z+cWkSX/HTZo0OfG1Ka4rr93on+z6eCX5i4iPJ5U1+/W4frxKXb5u+aRJFbw3bTF/d/1+fe8n25MnTfKsc/+/AiSe3zVp0j8++XTl8s2M6L72RN4V6nZnTPRM9Nc+H7XOO/4lmbnThCXfDUh4Y+WsOYdXfnB09r8++/qbWX9/3fut107nvf4xJujUtFcuBdZPemVG3icfXPvnoPVknfRue43+hOr4Uqw+2hANzAuppFLsx5YKqWUUTg3FuPVE4OiIksM2/fgm+kS40zaoZw98L5jk/tNgyJe47YtNilh0YTE9JpXsvvj1ihmh3Y+ZGptayS6KnuG+9OhefUk6nubQOu2kjL+Pd3q7pvtDW/Ay94+98TtVzIYNnNGfhj6eaKx8c2wOz5P0wUkNhATnDSULVcvtG7R6ua5e9QW7X1lMOxkkc7o71dwoog/emopk5m5gPdkkP/bhY5gI7xxRyhrTZNb2oerIvcd4RghAEmQOldR0fWig+AFkRWrPIUduR7QqdH0+UUEzzZntAhFjoWIwdrcWCKlnaS5oqW7sT8piNcyuD0npplGVzNFwq/N6OatPfSVS1ByrOvcAQ7P3CBw9I6/5B0TbRm95sZ/aEjaEQSsz7KGddiPHeX3aBqiiL4mktXXjlOU1w3SslFqX8bRABfZZ2UZ5Qrm1Ag00bZWN3tfzEiTs+/TBuQi0a9p7+l/kTcMfTQ+4syd68PhgZ/xIane16wrDp47ikacQtX9a4/ldzcNhqW4ZZojCT+mZjQOtyeGecgP5I6KUtRUX7l0Yg62JR8rXuUYLpuGCaFmwDfLpMwL0l6KHLw4asmCfy4d1lQwWscqP2GGWmmstpunK6f78BoPCHFrS9DYaeC3JaTcLSPM6EiUJHjgwAayy4quKk87JmxjhHQg0j7rPMSJwjoy07bxcKGpQrCDiab78AoO8HPK4Td/ObC4S+So9C9rqjy4rWVotiU8vhoIvWbcTHjCsrQNsXRePYwPRHRskTqfD6GSrAR9VQRvXOs0fTFSJ4dpIw4xkpnahFqHdBBoI0g1y87YwuTiaKeBZ80kAmactFzssrDxDofV1MPODGgEjc24ZrsP5RVhkWI3xqgFeKeExFqpVbv3bu432K9C6wuPvmHju8g+m/NgFq/LDg5WY1VxkfsGtOTRfNM/QEKvYmERER3uCLECB+SfXILfXWwtVADnHjFvdyEK0ifvXPXbJ2FjEVTZNP6C1bAPu+dRtJnojM7lMzN/kXdAeIh6VzwdV4l6Sc5ikJPH4oElB/VgeC7Ll1hxRQyzE0FXS2+lOaABlxiIM4ubWAamuy7INhOR95Ktcs0v0KUV124jeKn9kGtHbmEhkz3QtOQOpMLZYlko7wD7IPjPRNYU1RoPCA/Q2+naJH/kxQwKywcFZIl9zeDTSjJUiQfM7NYL8XSBFYx7IDO0na9IkTrFRDX/LjGk+cBXBeMVlYXX7roAUj79h/L5hVP0Mq5G/81bAj4vKfPnA+ekrfoT5ZcHe02UoRA0GzAm5AsQDsXQ7Zme9vcDwrbh9VKob04Ofl9LKGhjBJXT45I6kOC6ERvEq4nKWx3lw6FYYX24cmc4H2viifKu/M26DBhD3iwVQhsRPpe1iF/GWCiXlXYpOrGCkMf9ArIQV9gMjPeR8FuYiSpvavgxoskj9lYe5JHAPoUOKMMlfg+uqoCooielVYGgw0AWQXWjbkWNsYFjFvEXNub1s1Fu8PeE0eZv8akj9wdnmWgN88ZRWsWN0D8yt/UTcALkHs3Oh4OxSeT5szgPdAOyQ/J3F8kMwWBG5a3o5r+2K1jgwSj/ZlaAq93IxN2wnniujJ4c8vXIlG8C8I28r2gnjKsizCl5Z3J/GLYRM4vVhVjqrBlb5wBhQ38dH8wCYqqbRfjnQuMdeAfStkPglIs3Xmek5okAkuO6xH448y097CdrDxIN9bnV+QH7NTxsAhc9CA7FgJlVDzVGB7CIlw5PeBhHeKNItU9uJ79GEDnyh6AqBBGbUDVQywlEulbIXtsnJuQAiMR+oRqwdW8pkMkdP4b4KwjdhjtanFJV+KQmjYdn+ib7Kx29g5ha2fSNWQlXD1ihPuGHGe1OOD2PFLv4XmdLjwWpc53SgCWps6krRJb9VSgkDkzRbJYFsGegAu2BhwKRl9Qm6SgW3mF8ruN7FukIw5cubxM5hbQVcqSHK+qpTCovBLgs+Zzk6mifiQYkjC4HpAqPYIe5gpMPMvrrMWGaJ0CizLMtVCK03bo9al9WzyjlO0JYr6svIqgdhvKWIrcR5COdAqmudbnbeqKBjs/7JsDJMmzzmKQ7FhKTW51z1w8uFUjmL2/nu6mxxP4NER5Ifw/hRS2hyVn0XvRYahSW7mRku3psDUrg76MXQSP5ybMlpOJnE/ZquttRggRRwGd0ujibOQ+WTwOEoeRPkcY/VT00YgVAkT5+C4jlZjdBSP17AlA56e3GrS5FUmcyTvBZ8B97Fb/xI7Qw0kAAOIlT5fCA2hiUD2brkapvDPZaFSTUnH4rXELVmRjiCrOFozJZwf2NamBxigGQkj6oBgpHumFaXEuiyOE/ytm15t96ZUsgIQSEJA/CiAzFE7xU/iuNDfqi/Oqu0ThzPnQWmgpVilkRGT9c4B6rnrD5EJ9Dt0FEzKx53lqzJUzbB3sBC9HLBByEO6R3YVOBpMGoMF5O2grsf7MN4F5qLa3ldRjUsEIjLOGbdHsmWGHjhNAIiUcJKJ0EZHsdBe3OHMuWxxU5iK12OVYLPqmVYLYgcPqDiMMsLjD0MJl0NQ2d32eViWDmPLh51RGqVqyqNhr0trOwnHtvxHWIj/aTYMYAf421fIDhXdYms0e0dsU91XXlY4AracNH6Yi3H3d4Ow3kdpBuu/VXjK+7P0l2aV92xvPA7+kz3Z/BnY6Fr0qP58L/qUG4Z4MuYU8ZzCG6x+/PmxsW0v7m/RNwRv+7+9HsfnDvW4fB/2OFe94VzJcsyu49Rm0tYJjX20zzhO83fBPtWYsnysY7XLHe3SpNMtkGltmTJez38BvV06srU1M1jw36Uj3Q8zRZRPT7NSKev3kWNaBinOfiv7Wr1RszYjIHv7f7H7/3f/PT4kZP+b49P/fF3lNiXJP9vkPhHEEZbeM2I9F8PCa39NUZNe5qWlaqKSvM/zFgLQg3kAuBywuGJUbNJ3G/MmuQNy+YjKhmNU5pfaNNO9go7WJgNvIOoKZT19p4fs4WvvZfZPKGIe2lv81gCBGuopQ3dM/1uc2HemN7Hna5D+07j3YnNj0kWtPV0P9+QGO6NKFYsyWpSdKzHRT6Hma04vfcDx6qBeSUMnel6P3EDwT40Qr6DID+83nU1/ZhrGMXzw4RYAv13qMkeNdcQQWm1JzNenGN0WvY/TLC6y/EPNV2pTz4MDV0wZqmnvvWUxVvedLetuL+qjnKv8wUpBNm+XfFhJrfzzMUY7OO9L7Lj+PH0kXD5waW+QQc8zz0vhspOtJ8biCEV/ldNilT/v2oqVXgUL8/e9Lwc1E99PK/0YrIeV/4VwBjBX+G79OcEW0/XffAnMij/+E9njv72T7FK3vBfP6Fw+yyxdaTga5UADMF4tH+oD7vsRKWwdOeY/9vx+KkiS7Y3LpaHWWn1OPHnLVxU6N4nf8rE1d7Fk8/9lZD9g1OCJ2zgXid/Gqfz3l0E+fYvsY9+/ovlpPzVcFvu37zwp5Kpu5w/Zf2fs5v6ge8fIIgQ9qwIl7GZlvYzefjRuFFYXdmVqX8gD5wqI+87VvRHJEUrOjHV8eQ/QNeGmzWDlbeebqsna8/B/jCd+Wmd17m6TkwOUAain8eOtD+OoIpo7Z8BdSu8eSF/sNfCne8xB4u1JwpzsucjLsUkh/4P8Ir7WCx9qDYkU5c7L7p7lssnsvc5KuTl28GBOJWh53nlMxg6s5H4GkNZTXT3gyuRVLf36dvj/w/oaHkp7H2j1NovHFviyOgdEoHbp9q6LCeIS76Ut4FJ/v94fsYCevJ2LhvzpOFpWk6U/qDl5mSvE+3JynARKXM35il+9HGpHr1VqVlCQ1CeJ4sFKUMPybyTsvCSWjihGhFAkgSWEUpuwWRywwpi4qwVX2ooxCrEFD6/ATuPz+dZZ/MBq3+DARLLU848oddbc3kxxCoUKt8a2TE3z0osrDFYozr0FmKBjpzL203ET2ltGSC/CQ5eMAROKE1ZOUxVScdOucHI9EicU9IA08FPYroLNj49nY1YJuPRR2AfgOqDiezBYiXaV/k3V/331KfcVWtZGSFloXnWaXSOK8ViepxwFYjlmLeaERESIyOcHSXlxULbwCqFazS6oJSBJH/DBRbTsB1UIj7PjEXxrLkKOU8KgLN5GBQSyWH6VXc85yJG8/YncL9dgxEXIFWFG9FlQmb3Tu634EALrPeM2AGDlTIyNRskgf2ZIX5yu3wYYAQjlPPLfI2Js/g8Ci8AxdtfsSBLI26KC5N3ATVMpqJiaV5nUtgP0I0d0QgzUpRrjeIs3Bj2YLht3/AL08YEunJJVZGuj3zC70B7Jb1Y3DE9gCwJzCOR7+VTMXKxSFoOGykSuW8gbCTis+rnd+D7cTvwRVEIQKzNn03uZph2hXV0WfPl5NkrequhKgYJGhiA6oFlNEF4Se/gpUv8Ca1VqWDgxUooMJpHXYmKkEyvexTH/YbezqDs0ijF5cN9HxO9G7rArvmoyMICBbA406+GW9wyANwDgxS8gNm83WGOFDABksqxEaqdsKU003MGodrqkSCMCfTV7rwZ6fU1VPpwzmrJ8Nc+pdFh+clhg/SRAO1GW5yZ0b2LKDWIt4cXxqno2A4zw0SxVdNcdW6RfhTi8T7IAyptM8zzaTN5c9gFr6TYyQPqhBcl9kuahtsWyDkcyo7ydNUxjLm7ZhEW4FfLYX7gsDh6FhhN5Ejw/dRZokheMSarsOXpGWBG3zLaahBQ83mZ1yRK2LwVEud0Ub6i1FWaKJNucjemhTnEPDFTs9UVGpUFZeUTHqxaunMb0TN7OwZGUeUuR62unX6gfQB+mF7MCNKJmSEdDZNgB7TihWU4+Z35HaqBYbG26xGsLoZIDQsVZvjRa7oMW1zqKjNQj6xWANfYNoMyhpjoUTIHld/G1dnrQa5CR1bKN0fVTkz53ZLnUof3mib8xZxPhRNy+KT18kuS/7EkYdZeoUj/5h+KJsaTC+ea2SahoL0E82+FVvE8AXOg94a+pCac+kmreuTYdOqKVErj/3mV+b/X4et/kKy/qJrZTw8gT4S70OuHWqMZnd/6EHBQ+ijPaeENDTLgJMuPPs14W6eXINzy6AA1kWNtU/bXmjua8niJObwQvKk3+cegcUEFYR70DNh/nUcIyXRx3arsaczUWjv2vRr2diKjzreZMFWtzwKp49JypyCS8Pu7BSZ4MHjsuPpRWp5u+wm1PgekjHeoDz536W1CpeNIOfN9u62s1tpuXB8h3WTK3cB8106kS57F/6gNUKldrU/raYlArgNqN/kQzpSwpMHRv8c1l4gX2/28Ip0RB8p0hyIQnxKofvN+d482+1m1Prhe5llSkGH72CZmm9LBYPhvfsZdPA8l+623kyK0DT4yS8NQMgD9Fqlro4ZKexIzfipuXc4jDZT2tMWMA+9tS5MOnhS6yxeiRNLrLsFG2gTs0Z62xJFVBhFQDuIX0+0Q+4GRrBY74uyjj88YYi+atw7XGlnGWAHIcs45nSYB/fWEMrscJ6WfE2VbjTKnrXK6quZx5VoiwnwsKmihVj/q0A13WWsuW0I/VQlCC78fV0m6WqdOcVV5ZnVUWvvwW17hQ/f69th2LuGK3LWfSDuQ/yCRR+KbK7xVHEtntpJUSEJ/ReQsieZtpKtXqRSbjeVPvvWJZrikkiWLbyyGBzwFeYQSKStdBg1glWHJDlMs5ADeGenZwBk1RQ7qBsSCixCefNv2QCRNsV6R9a5Ajt7L5+1GQmnflxE4fshxWesWN1yF15G4xRjHNHKvH1lXBlKIHA3gfjiBzny0f2o0MzIsczG7wCUgn7f52S2uOLA1zJq8r2VYbo3MA6oTN4QP/7wGD7hVqXVOImWkUdV18AYCB8KPlypdBqYPiIWBICwCHAUr6UjIwIgkIs7APgPa+HIhFji4rANhDMjov6EvG/JottR8yp8QWcUezJLCGYMVAKLG/oA0qxxoI5/ipvrj+AVUellEA2w22AcZVjV0xSyJ9lJQD0fvqzXQRkp7MK9RAzpQRSDF44hBxKMnc49i4gsN38Dg5HjugwNkj+822qqZVhgOZC3USq/5fcRP5PFwNJGDblHkyIr3Mft/U9KGsgJqQuErye2M7lhuZPZiWiGwxOFozC/zMSb3LQjkLLHfmopcGyGJ4s5IDluTZLttTtIQ8XuwmfJfGau7ALypgi9hBdHkX85GowtaFrMbWdwfQHgJfWRLScWNWcrHUeyCJOazOztRvgHkoLWrFfTFu1S1j/ta1nGLQfhZ0B61r7ZxSz5ynVPnIztamFYzO4DCPY6ZmwXz5oMUWKyZ3pIT4osT6uyFhoZ76TM5ekoOcJB1JSnst3FD5XRshsummY4B2DKhoQCQ7Luvi/ipfCCgJyZkpxyLLrW0DBbShRnd3aOjUO+9rnvwxEiSsXInrFkaHeL5uyToe+28oZXQqMUaDHbBpoJdK2A4QPv2MvZK+xlDVBrBOaJUdjhMonN17WVFARQJfko9RH4CmRhz9fN93wZYEqfdyLnTRgW7B7Yf3+NKSttH8WRGwQNntRX/4lyxsyfH2PK7FbphhjXpml9dJ0x1hl4bf15ygY6dbcbUdKSIEE7UnnBaYSd9SQfeEd0EI7g0V8RDzuDJeUKeKPsStxiiFxSZQ0uiZpO2KgzGgKzOYdUCoG7c9YvXYhgF1LgOV86vP7DLNtulWPwV3bAPV0gkzHBrhVEtPpbbthIcbhkdjgtr7s04Rtdu7bmo/JLIK44JC108O5G3nz5yuVncPmB+15q5yMXSqgLDVqPxYmn/02/RzDn2411Pn7kqfiC7lxmyuXDOXnvpk5aMo9z9GN+g0mxExmMbuyhg+yxnUqokfKYoV24oHTZslGjzy/hwM+uIDv69Ok50CTLvQTnLFLDFwFGxI3QRv446q45sMu/KgoWB+Ad1VJedcihEAgJgyB/Pn6I0zA6qczv2oT1Fdc+8+WNKTXOF8WdJz7rEz2SUEOYz70urMliAlPXbw5Jx1uquq7/51ZEHzqNeNfmyyUteuOp4Uu5Y4N9/NLPOt+Mguz3p4TMX386EvKBddf41I/Xz8IfYfUniZw3DQy6fs9RFMVjaAwDjQv98g8DeS/2ps9BFlU9aK2OHrH0GJiOj+xi1taWwPWzgdkCPCp195xkFiWOicoo80xrdAe6FBh7BwVimqfAlHGeH/VZv7jD3CpUlzi1vuPzR5gxa4285wr6NSoLTpt4qHTgyNJE5bB6uQzoWhf+3JByba5/++CaVYLnl1VyS3n1M6LQpna8GzZWKwMwwqerScx3tKo5dpXY/xBTqBRyHKfK9hAuWjkIjZIkunxh849vK3u+u2Slaw0Q9epFb3Lp7PIso/OIIfdOygjE53Nx4cTHts3OHxgiDP9siX9ezZPxWdMSFu+IPTq4ew/5o/hY47myd8RzB3qOeuSGMboJcGFYJRn8+11zCHLjTpjpKfTb0/ZSCYu3oA1H0vnn5ZuSKg9eOOPQch76XZczUqld4hR8eNcgchjbVZeyzWZ4sACncHIHTpldOLYKRdu7KJYFwStoZ2H5dRX15q3eescIizSs3AEiO7f06FvMkIMSBlUpmN1akzaD/Bi8qVsOdgZUficXcrH+YNK/k1shwOcfOJB6parWwq+MkxEKB0BgyFsH2Hr5Ytpgm11p9lBqiTyLJEfU1prr+k5kPOBFfhlnjid5Fk9cRvVVIEZLfcGpm3RN3eGZoXWZibrV+X3glG8m2MK+S8OTkKGaBcaB33e+DjjY2wbboVPlyvsu/nIKTyUSCHNgYZlhYHwtWl4q1sPidmtyWxfJmWJLbVYllDDlllirXOtuIjvZqrfAmaWuY04xJ4c+hXK2QJSeHJ8kfw/iBTs9GscOy0cR40DUK/EI+6qes4r6CjUaKeNZCM1beOL+fHJa5BOWLjgDhCa0V49nX+uj7W4CmONtRhschqPEO1NjYJZyfDfuyKGCtx0GFgvwvuCtNY4+Q9VCSJPDDKffEfQPbT9M5PlGkZVk6A05adgm5BumcGRPSSx0379LN141ieF3nAPxYKRQAbvRAgQDAL1I2cqG5Hd6TmywY83z5ieHzM1WyuJu5bcDB6oWrf1Y/CvBPgmoxUl6lzkr2OKWIISjGTNPv7EUW0ATbtJNL9FmhgO18QPgYsWItdykmj0LeRQwquQ+fHKdhb3ctB7zBXt8mt5dNPcXgKsxofzJZ4kcylMKwYOZ81Jv02q4uw28K7a5h52DkgGUjBHu3jtHdxaBQbKzj5L2vKzqxZb4ipDIonwRWkSVEz5OlDO9u2Ergakh/Yjiz0BpZGA5tE1qJHagypOpY+JvrnyyQzgUzd3OPHvnq0ZJnGvuVlo6dchizF5V9ZBi7lF/amLSSqzOBla6E4amfckqBAeWUNsV58MAgupZ8O5cPnJ/dAMLq9PP7k+1VYlkXudC6zetU65xZpHPQ9ZB6VRKTt1A2tW7V5HO/WaG1sPg7z1JGEZT0iIgPcMWTCeu0+E7Wr6qj/GeW/NPtZ9JfAP6wb/ZvCzvciFWesFsAgtR+/F+B3loQqo2euAVxxp1NBlv702SZjsuoL4t1f/BN/39UgMKSzP4bQpm9TRZuzZdZ8oWE0VLCMnegmuR3wxJdaOwZc6fP3XG8KDXXGk+2ZxprqWZNstfVjVA4QmvY8lwH/NP9Xv8iv3Y18EV53RUGdS6pN2dsmXgcdzH+1VeqLiz4HfSqLUFfT2rb/BzRAt+Pfiy33S2/SlcbQ9v+8WLLx1yS1ukwq8/zWL3knn9v/yc9uY1bfO4PE7wKdlfBcRs2vYBj0uvypgQsreSHixOy2aKe9Ba3uI2iCVv3PHuVr7wHw4maxOnHLz4XiWInf7KIRiumDy7ZMnGr9vzdKQe/1GiCwO7dF58LR0emvXNLfCNB3vTT5peAXwL+/xnwVjiO4DL3EwoUePXfiapcwYzH/DVAT8IJLPXzWhUh8f+OIkFAHyQ5ukjNUqgg8YTzK03Y+j/vlJCY2TZSjomfjeP9CeM1d7U3dmvCov8zNqsMfjiO08zRPkx/799p2rbIm7yYjybr5QbIa5rLadrb1pTVxfy5XEKiX6rIS8AvAf/fBVwvvpNq/6XcvmPU2lz1PMBqc0fmTzNefVj0Yqk4vN+L+Y7/x18n5BqHn5/AXe+EZc4MQkkBMLN2AmbD5UQm6EvlDMzjfFf47k16vrHPghD8Nz3tNfUYnQ6jOnj39gmBsPIgg1XrxPsOV7jSIJPx2lD+xOL0fj8m1x0TD+V2Csbk9HP1BG/WXe6F+uHBxKQP540J/jpqgk083L3yF1KeA3PHvZLrrkxsWqnYMLYyX0U9h26xWzU2GV5CegnpvwJSGx7sHnsKEYFkDfW6dzSYh37aoJWujJz/4vjuhOHBlUg92O2+P4OndbgfEqBbvO++OENNrxh+oHuyV9he63XSPlVUWjv70z8O1XeRo6eEHfgJixNt+QMaVz5gqQkCI362nyxuW/AHBK6yuKRi90MN5Q98WrnFmPgOlrld7/yqumrrH4aMddX/S0Dk9IxfD0U0O+mnY4jezozqwpoXZVylKCzGfCUnvHPNu4F3nsdPkfxB4lFdyFmtQS+17iWk/yGQMLTKKOfQBuc+a9qO0VUvt82+JHlJ8pLkJclLkpckL0lekrwkeUnykuQlyUuSlyQvSf5TEvcG6rbBb9+rlQQHPLdTfvjnTVSCVa2kKWHfDSl08TnYd3+/j9H0/QZ8ukmTrGwvwb7X02tbmyOcE4ql/He/Mu3qEA19L7D96jG2Qf7hf90e/Gsq8cgBpO1Rr3t0dU3HcJlQJB2+QjV3ZBpv5QJv89AIalhHLzhG9XSh6Fy8OcQbstS5N46v6dtEbxc3iVmpWuBdhHNdfzIfgZPZ+xIFtVBB4lpk7+k8wJcXamWMTe1Hco6qvEx39m2dYd3MjFcDklmqkKq+BB8os1oBcLa7aN27BX/wenqvAWzGl1wavR2BT0LVxPe5d72p3cfN8GvtyQKrRn3AC8/od2++U6D03WFQ/Uw0u58wfGFD7a+VXcY1xMR09Re2kgIDy1yjZd2JBftqHNLooaVJ/kZyaq3VKJPZgsu/GuG0l4GEL6z40DZw7GgL6NdrBgu29XSGa9xitmYN/WRvVeR0mUhlf7V+Da8YqPYDxmDlHHp8pJzZNfLl4ShpquHBFX5tYFYLI9Njd+f9cvbwSLnBQMfqkpGlFGaz+wUGafBe+dfBbPSP7uNn3szuEUfZZosKDAUKneHdKXXieIlEkjDXOvtGoXljFBr/QOy07ChU8EU1KJydaxQbozwjeJNdot/bMHPp2CusypDI71i9a9QJVe+xeeWDn4a45CacmrKwkkclYaY03J4lk287HEX9IKsinpFHfRI49ay4PKqfdylfaU2az6UGyk/B0eVTb8IqQfOC6MLlGS5B0fcR0VKEHJtOXkjEKwa2lGdsWXbQ04dV0GvF68gw9FZVPi+dGa79WayGuMaokpN9dLdqllk+vdarxEV+Pw5nLrtcyGMh5U3hBUhtewqXS48P+TyqHouz1hvvjJpRq29aUsKXAQpw+xHMR4V0zOof6ScXSRE7g4mEN7HR5exE9OhstZlVr4BSltV0wEL4iTU03MjChjkdESYpP8zTfTzCLI4P2UQtDryLd5ztDYqcyaHUlsk4P4nTV5Hj7qIi86jyQEEIP3d5QljowWK+vaOAnhw+1KAw7F/ENXiBeKFBKa/Ll64uG8Wn1nb0QlGrTHbGzEpz7eH27rm7jJkf1DStu92Bc9nh6Vzkxo4BrfBGEcuzqLItfqONkWGCSEX0wTz5vcNRVdcQ/KKd9/IU04prK7U1oSE0ihnJLa5RdJi/SC0uPlhrdMHzGT7txZpf60BVmqe5LDiuyub1eFel8parx5XRxxGE42xPVN0z6L66iAJ09XqPYijNn8JRvYv7kH2NGTIf7WxuYlgtLYNXbaE4vm4UBKrrLNZFYAIozXpi1Fz+jZWTCJx7E5WANaIg4TNHe86ZEUPPs7XuwZaspoO1ie4joQYeknlnOSXqyt7Bq4fbKQrp0Fn0WUF2VHsFPbm9jO+SCUS8jwIpHnzQ+JiYfyvetgJVl7FPR6nXh6yWQpkzZT7km1xoEZu0k4mYPAQLBVWYv6ESZ5qFftPInxM7KOGLUE3S1aZ0JJSSfgxwn3LkfmGE6t5AS+OInGfc51P1pFDH8FG6zwBvxSZ6qa3Rd2lCmtYlHZPU5Zk8G0QuR1LE+f7RvV2CfPdae5MmQ9cPslCpMRrJGViePG7foWHeq14g0KKimIHhXGWK7WEajNwtXjilgb49LDJJwhrxeqOgM5mYOJKJy7rNyLTtmJYNWUtqw91qjQe+rFaQL0x5cOmuFLnC70tl2GBjn3FIOMgXUmnsXjIyVLawI9qejc7UupQb9ZZxHmLN4Sh2S9sKlzJWtl3O7L+hb87W9lbX3B1XmBxZMsYqbETpXp+zB5q5HxywYPsHKi3JXTVaez/fHrIn/eRZy6BezOs990Qn1VVaUljqtaYb2+7SsDN57+PlXW1yMpcXEM1z/Svru6CRfD5fAEw3+ybyCPPQicIqpX6n+K5WtlvzKo1ossPkDFjD8qNR8+p5l9CZNgj4qdMN1WAgvef5K8wnQqGQG0DV2jGwXB3Zt4F8Xq451sty+RK/f1pqvIUEoPfJGflNH05ZzXkLtruXrVNeoo9YhJ2jSgo4bzqwlwFX68kui2iMC1kkFwj5iZEOODOKiOA0FxZxvAtOY2cLeBefKIdrHpqN2iW0v+FQVjbXSV6Stxxd07x3o+EA1oVHYSjbcqVcZFv6/ZhJtFhk+xXKdbapydr9rmaXF0n7xX1k15ByEX9Gwa3A+vM3mG0wHJ9D485Jsg09gr1f2mW/XDDv1ELB23BRgU65R2HoX2A9sTBWdAzeAOA6UlvEISglt60e8Od4+4P9GfX+Au2TZBHP8stt/DxXBrAXrDQCUHxjMOMSRLORzmz0u0x/SHGmLRwTFnpLgUJIwo5rnwOTbSFQoIosFics/Bm4FJvhcUvGNl/lD1y+kI5lmoSCcI4VZjvz1SlfJYXoeYz8SZQzhLZVrd/lFlUlhDFiaVlQup+KxPGsW1dQDF0/xFrvSh4eyWO1vFKL15rUkas2TN/5UQJ5bFbs5gkE3+c6c/pD47PGVkmzWy0goT7MIyDlt73lcfAN03MVfDCSmxzDOkknbFcsTwxrS7aNxHM5uOFNqeoEyhnLNrCiAfDZ8Fp1nIYoQswHTvkGCl6v3rcJpIzJgtKpddq1SkTG49OD6JyzjEhiUfsUxo1eK/2wHXnqrJhpOysv7c2YM6bxWRfp6aY9c8e+p75N/dxkWjtmmP0ul4/mp2wEkXVwsA02txRm1517jc8pm53IO0TbPXK5EZMnL6e3xZlUl7ZUKu+4nN2x+QizRQyCEhcs9okY+79Ku3ilQJdCMQXsdopoKkXZu1bGYgxR7mMIN2uSTVWi2r7ek0amfo2kKzAxxHpFO3pl0AALiXEpmN8Vr5Z8rvPoSnXXn+Cc4YS4zpuXBU3pLcJQ4ZjXPVc7fCVxndMjGd4ycKyYfNNXbgkq+RybJR0WLC9Vf4QruQPjIHwJ30kdPg3ogHHNypUDGPbfFkfz5HqKRCqJooyobq9SyBL3wQRaAwIH7nH1c2WaH7pdrpKtT2PrmTe56J/zJfpwY4hsPRFH+77d5+mbajMYvBmdkWf9hfELx3Y8CjHu8c7vICWOPENMkXOCz3TdhMvkBoMh+9m6C0Yaqa2EOuLqzdP2uHIJLmFrmfP6UNSU6i7sR2n25N5Vz8Qax/RTUKNX8+E4gLDXVxVVWG2Yd1/zsxhO8lXr/7VTQ8ylUqT9KeVrpjatfQ7TAOlVkgOYO1O7p7TXCZs2rnlwZ0TiNUm8BM9uGo+DqCKB0MJbI8E7DhyJIoxZQ/ajKGPG1lH90ahV968WFRSDEXdLMZZVkP6iuPw6vWZRSQW8b3Rmjs8dPNLN2pkucrQjJCOchiLI58gVFlu9/t16Bb3YfeJS3L6ZIIW5bpeABwe7f3Q/3HeA3QooyUcG+croJhxnEEd1vzDSeGjkaTaB6VB57a0IflRp5CtuS5F1A05m1JK9cvND2FOd6gk6vnks6ubXLw/vSEwdWfVbNLnUdfPGwhraeDxxHyh4oNa5vGR66Y6li+WCWHAZRD3f1Ua+nC/iEQ7IFT7bO1ByKWTC2Po+tDLH1AC47mDW884BbYAQBQ5AmMsN7tO90OWCzUv65zmY+I4gvGyrf0a2ZUdOeW7vIIasIeZw5s93FDZ17YXrcGakoxPZ7Mo+FM6nXs6nvV6OR16tELeOPy1DstlkT4KrzeScur0eORttglMWhK9cO4jJM4p62S4HgI4VXajvnJ2dkrr9cG34+JLE1uspUam14z48z5VrXuoRxFahrEQXWHU1mtWzpke/0yctXiOZ6UoGe0Qcq0gpuHLdD0W+Es2Lgaq6UnS7hTKHQeaoNND9KjE8/l0pCRXgMiqdk1EgM/96Zuck/w2l5b8nQm6pRl2Z2rkxtX180u82sAe+7xFQqxZaw9yTVrqF2qOP2Spv+jZSRKvddc1DDfN+oLLeJ9nvD2X4SeMbwbPPVo2vg38HEaYVEX5ANBigWeYowYBgLCbgxg05ld5yFR6rUo5H0/RH+6e2En6K32IKcUVI4RaovNRoBR8foCffEqcffw675PWxxU6eyOJ83cdkMq1tWmmrVpYe/1vCNaqSlYwlXDcO2rdl2NpTDZiFHVWSQuQaAk19FFgTq0XzWyDkBQbSNeBAsPvAzE22k/lqQULVfKvFFUXjW8i88CK2jR+rITL0odpjjgMfc8xpHLNuuje6HM3jfP44pTyzfc0UbGFEUDf0hdqsiK3XCg6xNkSfi3IUeo6n8Sm27T3TdyGtbkw3mgnC6AxNL0Pesu5h1/a1Yy8zZ58YZoQMFstGiqmcET7nmCfVr4pjAzhM9UFgjb3f6KCNulQHZw+YQtdCeBfXv44l41WWnoe9rtpgBgfYZaKjG1Iq22irbAgq0ixFhdMQhjyp4V1bpsycSU1MV0S2zsDOVBW07TL/3faFLXw2zsW3WKmw+fsjprpPj6vumXdAs7umd1Mke4phXRhc3wp2Y9iHorpnmpsS2YM2Ywfzp+KOw4XH6jI7BksGDfUpYJCa5S4o94ZA3xQEep6o6d8U6c8AydW580BihsYDN8wtLb6qFB7deZkr42DZfjh2lFfxGF8OsJp+LMZdnj7K8P/JdC1f0b/pnAMiyaPB7guWRio+OdV9emZ7dYrhfV0CfXuqr7ucPJX9VxXtUJ7AMXSuZ+x01EnZC1Kbtkqe/vhmz7cTv202PWEDeqwwDt5csUeq63Xq1eP1d0VOOHYZElfqCpTOdeWvjZXe83cCfrXBtNXuewLNJRzHyNDqsbHSPustqiA5KoVC51Tlt5OnzkEXvOW+/umq9SvLPv7yn/8LUEsDBBQAAgAIAGQAjUlooHo6TQAAAGsAAAAbAAAAdW5pdmVyc2FsL3VuaXZlcnNhbC5wbmcueG1ss7GvyM1RKEstKs7Mz7NVMtQzULK34+WyKShKLctMLVeoAIoZ6RlAgJJCpa2SCRK3PDOlJAOowsDYGCGYkZqZnlFiq2RubgoX1AeaCQBQSwECAAAUAAIACAALZ4FG6W7bZOQDAAB0DgAAHQAAAAAAAAABAAAAAAAAAAAAdW5pdmVyc2FsL2NvbW1vbl9tZXNzYWdlcy5sbmdQSwECAAAUAAIACAALZ4FGNRrQWs4EAAD0FgAAJwAAAAAAAAABAAAAAAAfBAAAdW5pdmVyc2FsL2ZsYXNoX3B1Ymxpc2hpbmdfc2V0dGluZ3MueG1sUEsBAgAAFAACAAgAC2eBRp9k43WyAgAATgoAACEAAAAAAAAAAQAAAAAAMgkAAHVuaXZlcnNhbC9mbGFzaF9za2luX3NldHRpbmdzLnhtbFBLAQIAABQAAgAIAAtngUYKEe9qogQAAAUWAAAmAAAAAAAAAAEAAAAAACMMAAB1bml2ZXJzYWwvaHRtbF9wdWJsaXNoaW5nX3NldHRpbmdzLnhtbFBLAQIAABQAAgAIAAtngUaFMCthngEAACsGAAAfAAAAAAAAAAEAAAAAAAkRAAB1bml2ZXJzYWwvaHRtbF9za2luX3NldHRpbmdzLmpzUEsBAgAAFAACAAgALmurRhra6juqAAAAHwEAABoAAAAAAAAAAQAAAAAA5BIAAHVuaXZlcnNhbC9pMThuX3ByZXNldHMueG1sUEsBAgAAFAACAAgALmurRpQTsyJpAAAAbgAAABwAAAAAAAAAAQAAAAAAxhMAAHVuaXZlcnNhbC9sb2NhbF9zZXR0aW5ncy54bWxQSwECAAAUAAIACABElFdHI7RO+/sCAACwCAAAFAAAAAAAAAABAAAAAABpFAAAdW5pdmVyc2FsL3BsYXllci54bWxQSwECAAAUAAIACAAua6tGNdvZrWgBAADzAgAAKQAAAAAAAAABAAAAAACWFwAAdW5pdmVyc2FsL3NraW5fY3VzdG9taXphdGlvbl9zZXR0aW5ncy54bWxQSwECAAAUAAIACABkAI1Jh2+TOWgrAACzVgAAFwAAAAAAAAAAAAAAAABFGQAAdW5pdmVyc2FsL3VuaXZlcnNhbC5wbmdQSwECAAAUAAIACABkAI1JaKB6Ok0AAABrAAAAGwAAAAAAAAABAAAAAADiRAAAdW5pdmVyc2FsL3VuaXZlcnNhbC5wbmcueG1sUEsFBgAAAAALAAsASQMAAGhF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158"/>
</p:tagLst>
</file>

<file path=ppt/theme/theme1.xml><?xml version="1.0" encoding="utf-8"?>
<a:theme xmlns:a="http://schemas.openxmlformats.org/drawingml/2006/main" name="第一PPT，www.1ppt.com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方正姚体 Agency FB">
      <a:majorFont>
        <a:latin typeface="Agency FB"/>
        <a:ea typeface="方正姚体"/>
        <a:cs typeface=""/>
      </a:majorFont>
      <a:minorFont>
        <a:latin typeface="Agency FB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2829</TotalTime>
  <Words>2843</Words>
  <Application>Microsoft Office PowerPoint</Application>
  <PresentationFormat>寬螢幕</PresentationFormat>
  <Paragraphs>708</Paragraphs>
  <Slides>52</Slides>
  <Notes>34</Notes>
  <HiddenSlides>0</HiddenSlides>
  <MMClips>1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5" baseType="lpstr">
      <vt:lpstr>Avenir</vt:lpstr>
      <vt:lpstr>Microsoft JhengHei Light</vt:lpstr>
      <vt:lpstr>NexusSerif</vt:lpstr>
      <vt:lpstr>proxima-nova</vt:lpstr>
      <vt:lpstr>微軟正黑體</vt:lpstr>
      <vt:lpstr>Agency FB</vt:lpstr>
      <vt:lpstr>Aharoni</vt:lpstr>
      <vt:lpstr>Arial</vt:lpstr>
      <vt:lpstr>Calibri</vt:lpstr>
      <vt:lpstr>Century Gothic</vt:lpstr>
      <vt:lpstr>Times New Roman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黃駿瑜</dc:creator>
  <cp:lastModifiedBy>CHUN-YU Huang</cp:lastModifiedBy>
  <cp:revision>184</cp:revision>
  <dcterms:created xsi:type="dcterms:W3CDTF">2020-12-16T00:18:27Z</dcterms:created>
  <dcterms:modified xsi:type="dcterms:W3CDTF">2021-10-27T05:02:16Z</dcterms:modified>
</cp:coreProperties>
</file>